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9" r:id="rId7"/>
    <p:sldId id="270" r:id="rId8"/>
    <p:sldId id="271" r:id="rId9"/>
    <p:sldId id="272" r:id="rId10"/>
    <p:sldId id="273"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88"/>
  </p:normalViewPr>
  <p:slideViewPr>
    <p:cSldViewPr snapToGrid="0">
      <p:cViewPr varScale="1">
        <p:scale>
          <a:sx n="107" d="100"/>
          <a:sy n="107"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7CE98E-0099-F48C-896E-50C3C095779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6E31E2A-0FE5-13D1-C77A-EAEEEEC0D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3386351-1675-6E3F-9E0F-AA2A978F5CE8}"/>
              </a:ext>
            </a:extLst>
          </p:cNvPr>
          <p:cNvSpPr>
            <a:spLocks noGrp="1"/>
          </p:cNvSpPr>
          <p:nvPr>
            <p:ph type="dt" sz="half" idx="10"/>
          </p:nvPr>
        </p:nvSpPr>
        <p:spPr/>
        <p:txBody>
          <a:bodyPr/>
          <a:lstStyle/>
          <a:p>
            <a:fld id="{D86A20E9-774D-5344-BC91-138664904028}"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D21559AC-B61D-19C5-B853-39CFDEE1F8B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4357405-AA95-477B-FFAE-19E3DE38A364}"/>
              </a:ext>
            </a:extLst>
          </p:cNvPr>
          <p:cNvSpPr>
            <a:spLocks noGrp="1"/>
          </p:cNvSpPr>
          <p:nvPr>
            <p:ph type="sldNum" sz="quarter" idx="12"/>
          </p:nvPr>
        </p:nvSpPr>
        <p:spPr/>
        <p:txBody>
          <a:bodyPr/>
          <a:lstStyle/>
          <a:p>
            <a:fld id="{974B36E0-908F-7047-BB63-2F0819816A18}" type="slidenum">
              <a:rPr lang="fr-FR" smtClean="0"/>
              <a:t>‹N°›</a:t>
            </a:fld>
            <a:endParaRPr lang="fr-FR"/>
          </a:p>
        </p:txBody>
      </p:sp>
    </p:spTree>
    <p:extLst>
      <p:ext uri="{BB962C8B-B14F-4D97-AF65-F5344CB8AC3E}">
        <p14:creationId xmlns:p14="http://schemas.microsoft.com/office/powerpoint/2010/main" val="262684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203857-4B0D-9905-8BC8-B1532AAEADF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9648BE2-9E73-87CB-D229-BFE10C5DE5C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E8F621E-8B85-74EC-FDD8-4F0C1D15DA57}"/>
              </a:ext>
            </a:extLst>
          </p:cNvPr>
          <p:cNvSpPr>
            <a:spLocks noGrp="1"/>
          </p:cNvSpPr>
          <p:nvPr>
            <p:ph type="dt" sz="half" idx="10"/>
          </p:nvPr>
        </p:nvSpPr>
        <p:spPr/>
        <p:txBody>
          <a:bodyPr/>
          <a:lstStyle/>
          <a:p>
            <a:fld id="{D86A20E9-774D-5344-BC91-138664904028}"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AA228A4D-A2B8-0EA8-36AD-820B373233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598F179-12F5-C9CE-4224-1394649AAB58}"/>
              </a:ext>
            </a:extLst>
          </p:cNvPr>
          <p:cNvSpPr>
            <a:spLocks noGrp="1"/>
          </p:cNvSpPr>
          <p:nvPr>
            <p:ph type="sldNum" sz="quarter" idx="12"/>
          </p:nvPr>
        </p:nvSpPr>
        <p:spPr/>
        <p:txBody>
          <a:bodyPr/>
          <a:lstStyle/>
          <a:p>
            <a:fld id="{974B36E0-908F-7047-BB63-2F0819816A18}" type="slidenum">
              <a:rPr lang="fr-FR" smtClean="0"/>
              <a:t>‹N°›</a:t>
            </a:fld>
            <a:endParaRPr lang="fr-FR"/>
          </a:p>
        </p:txBody>
      </p:sp>
    </p:spTree>
    <p:extLst>
      <p:ext uri="{BB962C8B-B14F-4D97-AF65-F5344CB8AC3E}">
        <p14:creationId xmlns:p14="http://schemas.microsoft.com/office/powerpoint/2010/main" val="4132665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2EB1447-BF36-4826-EB75-BB7CA462F76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7E7F47E-B26C-3B4F-BE35-73C8FA5A565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0BCEF01-61A7-AD22-BA8C-57E38603F3D3}"/>
              </a:ext>
            </a:extLst>
          </p:cNvPr>
          <p:cNvSpPr>
            <a:spLocks noGrp="1"/>
          </p:cNvSpPr>
          <p:nvPr>
            <p:ph type="dt" sz="half" idx="10"/>
          </p:nvPr>
        </p:nvSpPr>
        <p:spPr/>
        <p:txBody>
          <a:bodyPr/>
          <a:lstStyle/>
          <a:p>
            <a:fld id="{D86A20E9-774D-5344-BC91-138664904028}"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6E072012-1B4E-BC1D-86A4-C645C7C4893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C871F5F-61D0-388B-B28A-E836D545B784}"/>
              </a:ext>
            </a:extLst>
          </p:cNvPr>
          <p:cNvSpPr>
            <a:spLocks noGrp="1"/>
          </p:cNvSpPr>
          <p:nvPr>
            <p:ph type="sldNum" sz="quarter" idx="12"/>
          </p:nvPr>
        </p:nvSpPr>
        <p:spPr/>
        <p:txBody>
          <a:bodyPr/>
          <a:lstStyle/>
          <a:p>
            <a:fld id="{974B36E0-908F-7047-BB63-2F0819816A18}" type="slidenum">
              <a:rPr lang="fr-FR" smtClean="0"/>
              <a:t>‹N°›</a:t>
            </a:fld>
            <a:endParaRPr lang="fr-FR"/>
          </a:p>
        </p:txBody>
      </p:sp>
    </p:spTree>
    <p:extLst>
      <p:ext uri="{BB962C8B-B14F-4D97-AF65-F5344CB8AC3E}">
        <p14:creationId xmlns:p14="http://schemas.microsoft.com/office/powerpoint/2010/main" val="273564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83BF5D-8DDB-099E-317D-691965C79F0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9DE96EC-7644-57AB-64F0-D6DCEE975EA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4A70BDB-C972-C4CB-32DC-898D4A043B30}"/>
              </a:ext>
            </a:extLst>
          </p:cNvPr>
          <p:cNvSpPr>
            <a:spLocks noGrp="1"/>
          </p:cNvSpPr>
          <p:nvPr>
            <p:ph type="dt" sz="half" idx="10"/>
          </p:nvPr>
        </p:nvSpPr>
        <p:spPr/>
        <p:txBody>
          <a:bodyPr/>
          <a:lstStyle/>
          <a:p>
            <a:fld id="{D86A20E9-774D-5344-BC91-138664904028}"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33E3A56B-5EFE-383C-5A0F-94D514A56C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48E91C-C7F6-6088-1EAF-6A4D323DD4B0}"/>
              </a:ext>
            </a:extLst>
          </p:cNvPr>
          <p:cNvSpPr>
            <a:spLocks noGrp="1"/>
          </p:cNvSpPr>
          <p:nvPr>
            <p:ph type="sldNum" sz="quarter" idx="12"/>
          </p:nvPr>
        </p:nvSpPr>
        <p:spPr/>
        <p:txBody>
          <a:bodyPr/>
          <a:lstStyle/>
          <a:p>
            <a:fld id="{974B36E0-908F-7047-BB63-2F0819816A18}" type="slidenum">
              <a:rPr lang="fr-FR" smtClean="0"/>
              <a:t>‹N°›</a:t>
            </a:fld>
            <a:endParaRPr lang="fr-FR"/>
          </a:p>
        </p:txBody>
      </p:sp>
    </p:spTree>
    <p:extLst>
      <p:ext uri="{BB962C8B-B14F-4D97-AF65-F5344CB8AC3E}">
        <p14:creationId xmlns:p14="http://schemas.microsoft.com/office/powerpoint/2010/main" val="2361345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91CC27-64B4-581B-F471-3A3599A3385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62CC69B-057C-0681-BBB2-74224AA75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4FB8A92-9ABD-645E-19F3-717FCB83DE0C}"/>
              </a:ext>
            </a:extLst>
          </p:cNvPr>
          <p:cNvSpPr>
            <a:spLocks noGrp="1"/>
          </p:cNvSpPr>
          <p:nvPr>
            <p:ph type="dt" sz="half" idx="10"/>
          </p:nvPr>
        </p:nvSpPr>
        <p:spPr/>
        <p:txBody>
          <a:bodyPr/>
          <a:lstStyle/>
          <a:p>
            <a:fld id="{D86A20E9-774D-5344-BC91-138664904028}"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78868BDC-5E02-8FAE-CBD6-6E3EAB1A823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417E4C-B96F-E9C7-7ACD-92CE515E86A6}"/>
              </a:ext>
            </a:extLst>
          </p:cNvPr>
          <p:cNvSpPr>
            <a:spLocks noGrp="1"/>
          </p:cNvSpPr>
          <p:nvPr>
            <p:ph type="sldNum" sz="quarter" idx="12"/>
          </p:nvPr>
        </p:nvSpPr>
        <p:spPr/>
        <p:txBody>
          <a:bodyPr/>
          <a:lstStyle/>
          <a:p>
            <a:fld id="{974B36E0-908F-7047-BB63-2F0819816A18}" type="slidenum">
              <a:rPr lang="fr-FR" smtClean="0"/>
              <a:t>‹N°›</a:t>
            </a:fld>
            <a:endParaRPr lang="fr-FR"/>
          </a:p>
        </p:txBody>
      </p:sp>
    </p:spTree>
    <p:extLst>
      <p:ext uri="{BB962C8B-B14F-4D97-AF65-F5344CB8AC3E}">
        <p14:creationId xmlns:p14="http://schemas.microsoft.com/office/powerpoint/2010/main" val="2328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263739-F2F0-2215-745E-E2E1B4F8BE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8B14629-AA37-B096-15D6-ADCC95D5C79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79AC5BF-AEC9-2B56-15DB-FAE3AB9C75A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9B4101B-209C-8DD7-B4DE-E896FD592CC9}"/>
              </a:ext>
            </a:extLst>
          </p:cNvPr>
          <p:cNvSpPr>
            <a:spLocks noGrp="1"/>
          </p:cNvSpPr>
          <p:nvPr>
            <p:ph type="dt" sz="half" idx="10"/>
          </p:nvPr>
        </p:nvSpPr>
        <p:spPr/>
        <p:txBody>
          <a:bodyPr/>
          <a:lstStyle/>
          <a:p>
            <a:fld id="{D86A20E9-774D-5344-BC91-138664904028}" type="datetimeFigureOut">
              <a:rPr lang="fr-FR" smtClean="0"/>
              <a:t>16/01/2024</a:t>
            </a:fld>
            <a:endParaRPr lang="fr-FR"/>
          </a:p>
        </p:txBody>
      </p:sp>
      <p:sp>
        <p:nvSpPr>
          <p:cNvPr id="6" name="Espace réservé du pied de page 5">
            <a:extLst>
              <a:ext uri="{FF2B5EF4-FFF2-40B4-BE49-F238E27FC236}">
                <a16:creationId xmlns:a16="http://schemas.microsoft.com/office/drawing/2014/main" id="{553F5D41-DE20-E1A6-ED92-EC7DE427A21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79FA340-F9B8-7FCA-4BB8-CA32AF9CA05F}"/>
              </a:ext>
            </a:extLst>
          </p:cNvPr>
          <p:cNvSpPr>
            <a:spLocks noGrp="1"/>
          </p:cNvSpPr>
          <p:nvPr>
            <p:ph type="sldNum" sz="quarter" idx="12"/>
          </p:nvPr>
        </p:nvSpPr>
        <p:spPr/>
        <p:txBody>
          <a:bodyPr/>
          <a:lstStyle/>
          <a:p>
            <a:fld id="{974B36E0-908F-7047-BB63-2F0819816A18}" type="slidenum">
              <a:rPr lang="fr-FR" smtClean="0"/>
              <a:t>‹N°›</a:t>
            </a:fld>
            <a:endParaRPr lang="fr-FR"/>
          </a:p>
        </p:txBody>
      </p:sp>
    </p:spTree>
    <p:extLst>
      <p:ext uri="{BB962C8B-B14F-4D97-AF65-F5344CB8AC3E}">
        <p14:creationId xmlns:p14="http://schemas.microsoft.com/office/powerpoint/2010/main" val="2116798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72262F-B769-F3C1-F2AB-3C21C034DB0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F6A1676-8FDB-B335-B23D-96AD70D3AB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3059A29-BF09-B31B-57E9-E773BC72D1F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05EE2D6-E06E-702A-E9A7-DDE720B79E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E5178F0-AB0F-0427-6437-7350A25A3BD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E21E0B6-87ED-AC78-CF0B-A960EE3D9A08}"/>
              </a:ext>
            </a:extLst>
          </p:cNvPr>
          <p:cNvSpPr>
            <a:spLocks noGrp="1"/>
          </p:cNvSpPr>
          <p:nvPr>
            <p:ph type="dt" sz="half" idx="10"/>
          </p:nvPr>
        </p:nvSpPr>
        <p:spPr/>
        <p:txBody>
          <a:bodyPr/>
          <a:lstStyle/>
          <a:p>
            <a:fld id="{D86A20E9-774D-5344-BC91-138664904028}" type="datetimeFigureOut">
              <a:rPr lang="fr-FR" smtClean="0"/>
              <a:t>16/01/2024</a:t>
            </a:fld>
            <a:endParaRPr lang="fr-FR"/>
          </a:p>
        </p:txBody>
      </p:sp>
      <p:sp>
        <p:nvSpPr>
          <p:cNvPr id="8" name="Espace réservé du pied de page 7">
            <a:extLst>
              <a:ext uri="{FF2B5EF4-FFF2-40B4-BE49-F238E27FC236}">
                <a16:creationId xmlns:a16="http://schemas.microsoft.com/office/drawing/2014/main" id="{28119DB7-3CDF-71B4-A670-216AFB0DA41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6B08863-C14A-D3BA-B26D-2C166D3A9922}"/>
              </a:ext>
            </a:extLst>
          </p:cNvPr>
          <p:cNvSpPr>
            <a:spLocks noGrp="1"/>
          </p:cNvSpPr>
          <p:nvPr>
            <p:ph type="sldNum" sz="quarter" idx="12"/>
          </p:nvPr>
        </p:nvSpPr>
        <p:spPr/>
        <p:txBody>
          <a:bodyPr/>
          <a:lstStyle/>
          <a:p>
            <a:fld id="{974B36E0-908F-7047-BB63-2F0819816A18}" type="slidenum">
              <a:rPr lang="fr-FR" smtClean="0"/>
              <a:t>‹N°›</a:t>
            </a:fld>
            <a:endParaRPr lang="fr-FR"/>
          </a:p>
        </p:txBody>
      </p:sp>
    </p:spTree>
    <p:extLst>
      <p:ext uri="{BB962C8B-B14F-4D97-AF65-F5344CB8AC3E}">
        <p14:creationId xmlns:p14="http://schemas.microsoft.com/office/powerpoint/2010/main" val="4282956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DD0945-1DD1-4D61-32BE-087612E4ACC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53BDBDB-DEB5-8E58-DBB4-90E571386AE5}"/>
              </a:ext>
            </a:extLst>
          </p:cNvPr>
          <p:cNvSpPr>
            <a:spLocks noGrp="1"/>
          </p:cNvSpPr>
          <p:nvPr>
            <p:ph type="dt" sz="half" idx="10"/>
          </p:nvPr>
        </p:nvSpPr>
        <p:spPr/>
        <p:txBody>
          <a:bodyPr/>
          <a:lstStyle/>
          <a:p>
            <a:fld id="{D86A20E9-774D-5344-BC91-138664904028}" type="datetimeFigureOut">
              <a:rPr lang="fr-FR" smtClean="0"/>
              <a:t>16/01/2024</a:t>
            </a:fld>
            <a:endParaRPr lang="fr-FR"/>
          </a:p>
        </p:txBody>
      </p:sp>
      <p:sp>
        <p:nvSpPr>
          <p:cNvPr id="4" name="Espace réservé du pied de page 3">
            <a:extLst>
              <a:ext uri="{FF2B5EF4-FFF2-40B4-BE49-F238E27FC236}">
                <a16:creationId xmlns:a16="http://schemas.microsoft.com/office/drawing/2014/main" id="{116CCD2A-F418-EC8E-A10E-CE0F95B922B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C93D7FA-7473-BF6B-451E-C62ADDB0A672}"/>
              </a:ext>
            </a:extLst>
          </p:cNvPr>
          <p:cNvSpPr>
            <a:spLocks noGrp="1"/>
          </p:cNvSpPr>
          <p:nvPr>
            <p:ph type="sldNum" sz="quarter" idx="12"/>
          </p:nvPr>
        </p:nvSpPr>
        <p:spPr/>
        <p:txBody>
          <a:bodyPr/>
          <a:lstStyle/>
          <a:p>
            <a:fld id="{974B36E0-908F-7047-BB63-2F0819816A18}" type="slidenum">
              <a:rPr lang="fr-FR" smtClean="0"/>
              <a:t>‹N°›</a:t>
            </a:fld>
            <a:endParaRPr lang="fr-FR"/>
          </a:p>
        </p:txBody>
      </p:sp>
    </p:spTree>
    <p:extLst>
      <p:ext uri="{BB962C8B-B14F-4D97-AF65-F5344CB8AC3E}">
        <p14:creationId xmlns:p14="http://schemas.microsoft.com/office/powerpoint/2010/main" val="223247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0311795-1A88-78DE-506C-D1411935D29C}"/>
              </a:ext>
            </a:extLst>
          </p:cNvPr>
          <p:cNvSpPr>
            <a:spLocks noGrp="1"/>
          </p:cNvSpPr>
          <p:nvPr>
            <p:ph type="dt" sz="half" idx="10"/>
          </p:nvPr>
        </p:nvSpPr>
        <p:spPr/>
        <p:txBody>
          <a:bodyPr/>
          <a:lstStyle/>
          <a:p>
            <a:fld id="{D86A20E9-774D-5344-BC91-138664904028}" type="datetimeFigureOut">
              <a:rPr lang="fr-FR" smtClean="0"/>
              <a:t>16/01/2024</a:t>
            </a:fld>
            <a:endParaRPr lang="fr-FR"/>
          </a:p>
        </p:txBody>
      </p:sp>
      <p:sp>
        <p:nvSpPr>
          <p:cNvPr id="3" name="Espace réservé du pied de page 2">
            <a:extLst>
              <a:ext uri="{FF2B5EF4-FFF2-40B4-BE49-F238E27FC236}">
                <a16:creationId xmlns:a16="http://schemas.microsoft.com/office/drawing/2014/main" id="{FC46912A-EE21-5939-601D-3008C597E5B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ADE9282-9E2E-18DA-8A05-F851A32AB4D4}"/>
              </a:ext>
            </a:extLst>
          </p:cNvPr>
          <p:cNvSpPr>
            <a:spLocks noGrp="1"/>
          </p:cNvSpPr>
          <p:nvPr>
            <p:ph type="sldNum" sz="quarter" idx="12"/>
          </p:nvPr>
        </p:nvSpPr>
        <p:spPr/>
        <p:txBody>
          <a:bodyPr/>
          <a:lstStyle/>
          <a:p>
            <a:fld id="{974B36E0-908F-7047-BB63-2F0819816A18}" type="slidenum">
              <a:rPr lang="fr-FR" smtClean="0"/>
              <a:t>‹N°›</a:t>
            </a:fld>
            <a:endParaRPr lang="fr-FR"/>
          </a:p>
        </p:txBody>
      </p:sp>
    </p:spTree>
    <p:extLst>
      <p:ext uri="{BB962C8B-B14F-4D97-AF65-F5344CB8AC3E}">
        <p14:creationId xmlns:p14="http://schemas.microsoft.com/office/powerpoint/2010/main" val="212120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4F2F5D-4E03-6522-DF1E-8E11FFAD15C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96BF065-9555-9293-7830-6340BAB2B3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F1A9DFE-F916-9BA1-92C5-F72842CD3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2EB680F-6034-4194-D1F1-B134D22EF828}"/>
              </a:ext>
            </a:extLst>
          </p:cNvPr>
          <p:cNvSpPr>
            <a:spLocks noGrp="1"/>
          </p:cNvSpPr>
          <p:nvPr>
            <p:ph type="dt" sz="half" idx="10"/>
          </p:nvPr>
        </p:nvSpPr>
        <p:spPr/>
        <p:txBody>
          <a:bodyPr/>
          <a:lstStyle/>
          <a:p>
            <a:fld id="{D86A20E9-774D-5344-BC91-138664904028}" type="datetimeFigureOut">
              <a:rPr lang="fr-FR" smtClean="0"/>
              <a:t>16/01/2024</a:t>
            </a:fld>
            <a:endParaRPr lang="fr-FR"/>
          </a:p>
        </p:txBody>
      </p:sp>
      <p:sp>
        <p:nvSpPr>
          <p:cNvPr id="6" name="Espace réservé du pied de page 5">
            <a:extLst>
              <a:ext uri="{FF2B5EF4-FFF2-40B4-BE49-F238E27FC236}">
                <a16:creationId xmlns:a16="http://schemas.microsoft.com/office/drawing/2014/main" id="{57291ABE-1FBF-72B5-3EF9-5FCF271E98F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F3B521E-8071-30F2-D98E-FBFC5A2F61D1}"/>
              </a:ext>
            </a:extLst>
          </p:cNvPr>
          <p:cNvSpPr>
            <a:spLocks noGrp="1"/>
          </p:cNvSpPr>
          <p:nvPr>
            <p:ph type="sldNum" sz="quarter" idx="12"/>
          </p:nvPr>
        </p:nvSpPr>
        <p:spPr/>
        <p:txBody>
          <a:bodyPr/>
          <a:lstStyle/>
          <a:p>
            <a:fld id="{974B36E0-908F-7047-BB63-2F0819816A18}" type="slidenum">
              <a:rPr lang="fr-FR" smtClean="0"/>
              <a:t>‹N°›</a:t>
            </a:fld>
            <a:endParaRPr lang="fr-FR"/>
          </a:p>
        </p:txBody>
      </p:sp>
    </p:spTree>
    <p:extLst>
      <p:ext uri="{BB962C8B-B14F-4D97-AF65-F5344CB8AC3E}">
        <p14:creationId xmlns:p14="http://schemas.microsoft.com/office/powerpoint/2010/main" val="565283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9456AE-2F43-40A2-E79E-2067EC092DA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CDEAFB8-4628-059C-F0B0-629BFAE0EE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E7DD593-1188-90B9-F876-258C73568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1867F6B-2E92-96EB-DDF8-ABE915178656}"/>
              </a:ext>
            </a:extLst>
          </p:cNvPr>
          <p:cNvSpPr>
            <a:spLocks noGrp="1"/>
          </p:cNvSpPr>
          <p:nvPr>
            <p:ph type="dt" sz="half" idx="10"/>
          </p:nvPr>
        </p:nvSpPr>
        <p:spPr/>
        <p:txBody>
          <a:bodyPr/>
          <a:lstStyle/>
          <a:p>
            <a:fld id="{D86A20E9-774D-5344-BC91-138664904028}" type="datetimeFigureOut">
              <a:rPr lang="fr-FR" smtClean="0"/>
              <a:t>16/01/2024</a:t>
            </a:fld>
            <a:endParaRPr lang="fr-FR"/>
          </a:p>
        </p:txBody>
      </p:sp>
      <p:sp>
        <p:nvSpPr>
          <p:cNvPr id="6" name="Espace réservé du pied de page 5">
            <a:extLst>
              <a:ext uri="{FF2B5EF4-FFF2-40B4-BE49-F238E27FC236}">
                <a16:creationId xmlns:a16="http://schemas.microsoft.com/office/drawing/2014/main" id="{1343F92A-3BA9-F8E9-F5FD-E3B0B6AA7A9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BE499BE-35B6-AA45-5EE0-D1B49BC0975D}"/>
              </a:ext>
            </a:extLst>
          </p:cNvPr>
          <p:cNvSpPr>
            <a:spLocks noGrp="1"/>
          </p:cNvSpPr>
          <p:nvPr>
            <p:ph type="sldNum" sz="quarter" idx="12"/>
          </p:nvPr>
        </p:nvSpPr>
        <p:spPr/>
        <p:txBody>
          <a:bodyPr/>
          <a:lstStyle/>
          <a:p>
            <a:fld id="{974B36E0-908F-7047-BB63-2F0819816A18}" type="slidenum">
              <a:rPr lang="fr-FR" smtClean="0"/>
              <a:t>‹N°›</a:t>
            </a:fld>
            <a:endParaRPr lang="fr-FR"/>
          </a:p>
        </p:txBody>
      </p:sp>
    </p:spTree>
    <p:extLst>
      <p:ext uri="{BB962C8B-B14F-4D97-AF65-F5344CB8AC3E}">
        <p14:creationId xmlns:p14="http://schemas.microsoft.com/office/powerpoint/2010/main" val="773449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5910FAE-F699-2C43-FEF0-E8F6DFB044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58628FE-08AF-3435-9E2C-EB51315B0D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9827064-1822-234F-9EF0-9AF8A9E3AD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A20E9-774D-5344-BC91-138664904028}"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3C2B2344-C1EB-FD4C-6D38-BB733217C7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9D0C49D-C57D-9E3B-3D1A-D9062FEA14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B36E0-908F-7047-BB63-2F0819816A18}" type="slidenum">
              <a:rPr lang="fr-FR" smtClean="0"/>
              <a:t>‹N°›</a:t>
            </a:fld>
            <a:endParaRPr lang="fr-FR"/>
          </a:p>
        </p:txBody>
      </p:sp>
    </p:spTree>
    <p:extLst>
      <p:ext uri="{BB962C8B-B14F-4D97-AF65-F5344CB8AC3E}">
        <p14:creationId xmlns:p14="http://schemas.microsoft.com/office/powerpoint/2010/main" val="105721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A70917C-5174-DF37-DD99-B013E11199EA}"/>
              </a:ext>
            </a:extLst>
          </p:cNvPr>
          <p:cNvSpPr>
            <a:spLocks noGrp="1"/>
          </p:cNvSpPr>
          <p:nvPr>
            <p:ph type="title"/>
          </p:nvPr>
        </p:nvSpPr>
        <p:spPr>
          <a:xfrm>
            <a:off x="839788" y="104776"/>
            <a:ext cx="10515600" cy="1691310"/>
          </a:xfrm>
        </p:spPr>
        <p:txBody>
          <a:bodyPr>
            <a:noAutofit/>
          </a:bodyPr>
          <a:lstStyle/>
          <a:p>
            <a:pPr algn="ctr"/>
            <a:r>
              <a:rPr lang="fr-FR" sz="3200" b="1" i="1" dirty="0">
                <a:solidFill>
                  <a:schemeClr val="accent1">
                    <a:lumMod val="75000"/>
                  </a:schemeClr>
                </a:solidFill>
                <a:latin typeface="+mn-lt"/>
              </a:rPr>
              <a:t>Journée d'étude Réseaux Express Vélo à Chambéry</a:t>
            </a:r>
            <a:br>
              <a:rPr lang="fr-FR" sz="3200" b="1" i="1" dirty="0">
                <a:solidFill>
                  <a:schemeClr val="accent1">
                    <a:lumMod val="75000"/>
                  </a:schemeClr>
                </a:solidFill>
                <a:latin typeface="+mn-lt"/>
              </a:rPr>
            </a:br>
            <a:r>
              <a:rPr lang="fr-FR" sz="3200" b="1" i="1" dirty="0">
                <a:solidFill>
                  <a:schemeClr val="accent1">
                    <a:lumMod val="75000"/>
                  </a:schemeClr>
                </a:solidFill>
                <a:latin typeface="+mn-lt"/>
              </a:rPr>
              <a:t>Jeudi 18 janvier 2024</a:t>
            </a:r>
          </a:p>
        </p:txBody>
      </p:sp>
      <p:sp>
        <p:nvSpPr>
          <p:cNvPr id="6" name="Espace réservé du contenu 5">
            <a:extLst>
              <a:ext uri="{FF2B5EF4-FFF2-40B4-BE49-F238E27FC236}">
                <a16:creationId xmlns:a16="http://schemas.microsoft.com/office/drawing/2014/main" id="{4121E0C1-79E1-5AF7-D3D9-5E113618D79E}"/>
              </a:ext>
            </a:extLst>
          </p:cNvPr>
          <p:cNvSpPr>
            <a:spLocks noGrp="1"/>
          </p:cNvSpPr>
          <p:nvPr>
            <p:ph sz="half" idx="2"/>
          </p:nvPr>
        </p:nvSpPr>
        <p:spPr>
          <a:xfrm>
            <a:off x="2887981" y="4874901"/>
            <a:ext cx="8553595" cy="2281238"/>
          </a:xfrm>
        </p:spPr>
        <p:txBody>
          <a:bodyPr>
            <a:normAutofit/>
          </a:bodyPr>
          <a:lstStyle/>
          <a:p>
            <a:pPr marL="0" indent="0">
              <a:buNone/>
            </a:pPr>
            <a:endParaRPr lang="fr-FR" sz="4400" b="1" dirty="0">
              <a:solidFill>
                <a:schemeClr val="accent1">
                  <a:lumMod val="75000"/>
                </a:schemeClr>
              </a:solidFill>
              <a:latin typeface="Candara" panose="020E0502030303020204" pitchFamily="34" charset="0"/>
              <a:cs typeface="Arial" panose="020B0604020202020204" pitchFamily="34" charset="0"/>
            </a:endParaRPr>
          </a:p>
          <a:p>
            <a:pPr marL="0" indent="0">
              <a:buNone/>
            </a:pPr>
            <a:r>
              <a:rPr lang="fr-FR" b="1" dirty="0">
                <a:solidFill>
                  <a:schemeClr val="accent1">
                    <a:lumMod val="75000"/>
                  </a:schemeClr>
                </a:solidFill>
                <a:latin typeface="Candara" panose="020E0502030303020204" pitchFamily="34" charset="0"/>
                <a:cs typeface="Arial" panose="020B0604020202020204" pitchFamily="34" charset="0"/>
              </a:rPr>
              <a:t>Armand PINOTEAU,</a:t>
            </a:r>
          </a:p>
          <a:p>
            <a:pPr marL="0" indent="0">
              <a:buNone/>
            </a:pPr>
            <a:r>
              <a:rPr lang="fr-FR" sz="2400" i="1" dirty="0">
                <a:solidFill>
                  <a:schemeClr val="accent1">
                    <a:lumMod val="75000"/>
                  </a:schemeClr>
                </a:solidFill>
                <a:latin typeface="Candara" panose="020E0502030303020204" pitchFamily="34" charset="0"/>
                <a:cs typeface="Arial" panose="020B0604020202020204" pitchFamily="34" charset="0"/>
              </a:rPr>
              <a:t>Directeur Administratif et Financier de Villes de France</a:t>
            </a:r>
          </a:p>
          <a:p>
            <a:pPr marL="0" indent="0">
              <a:buNone/>
            </a:pPr>
            <a:endParaRPr lang="fr-FR" sz="2400" i="1" dirty="0">
              <a:solidFill>
                <a:schemeClr val="accent1">
                  <a:lumMod val="75000"/>
                </a:schemeClr>
              </a:solidFill>
              <a:latin typeface="Candara" panose="020E0502030303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2A0A1DD2-B927-0C80-4EF5-EE6145D832CD}"/>
              </a:ext>
            </a:extLst>
          </p:cNvPr>
          <p:cNvPicPr>
            <a:picLocks noChangeAspect="1"/>
          </p:cNvPicPr>
          <p:nvPr/>
        </p:nvPicPr>
        <p:blipFill>
          <a:blip r:embed="rId2"/>
          <a:stretch>
            <a:fillRect/>
          </a:stretch>
        </p:blipFill>
        <p:spPr>
          <a:xfrm>
            <a:off x="10122751" y="5173040"/>
            <a:ext cx="2069249" cy="1684960"/>
          </a:xfrm>
          <a:prstGeom prst="rect">
            <a:avLst/>
          </a:prstGeom>
        </p:spPr>
      </p:pic>
      <p:sp>
        <p:nvSpPr>
          <p:cNvPr id="2" name="ZoneTexte 1">
            <a:extLst>
              <a:ext uri="{FF2B5EF4-FFF2-40B4-BE49-F238E27FC236}">
                <a16:creationId xmlns:a16="http://schemas.microsoft.com/office/drawing/2014/main" id="{FDABE4F6-FEDE-A635-CB0E-18C22033425E}"/>
              </a:ext>
            </a:extLst>
          </p:cNvPr>
          <p:cNvSpPr txBox="1"/>
          <p:nvPr/>
        </p:nvSpPr>
        <p:spPr>
          <a:xfrm>
            <a:off x="3929381" y="2921168"/>
            <a:ext cx="4333238" cy="1015663"/>
          </a:xfrm>
          <a:prstGeom prst="rect">
            <a:avLst/>
          </a:prstGeom>
          <a:noFill/>
        </p:spPr>
        <p:txBody>
          <a:bodyPr wrap="none" rtlCol="0">
            <a:spAutoFit/>
          </a:bodyPr>
          <a:lstStyle/>
          <a:p>
            <a:r>
              <a:rPr lang="fr-FR" sz="6000" b="1" dirty="0">
                <a:solidFill>
                  <a:schemeClr val="accent1">
                    <a:lumMod val="75000"/>
                  </a:schemeClr>
                </a:solidFill>
                <a:latin typeface="Candara" panose="020E0502030303020204" pitchFamily="34" charset="0"/>
                <a:cs typeface="Arial" panose="020B0604020202020204" pitchFamily="34" charset="0"/>
              </a:rPr>
              <a:t>Introduction</a:t>
            </a:r>
          </a:p>
        </p:txBody>
      </p:sp>
    </p:spTree>
    <p:extLst>
      <p:ext uri="{BB962C8B-B14F-4D97-AF65-F5344CB8AC3E}">
        <p14:creationId xmlns:p14="http://schemas.microsoft.com/office/powerpoint/2010/main" val="2779632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A70917C-5174-DF37-DD99-B013E11199EA}"/>
              </a:ext>
            </a:extLst>
          </p:cNvPr>
          <p:cNvSpPr>
            <a:spLocks noGrp="1"/>
          </p:cNvSpPr>
          <p:nvPr>
            <p:ph type="title"/>
          </p:nvPr>
        </p:nvSpPr>
        <p:spPr>
          <a:xfrm>
            <a:off x="839788" y="104776"/>
            <a:ext cx="10515600" cy="994820"/>
          </a:xfrm>
        </p:spPr>
        <p:txBody>
          <a:bodyPr>
            <a:normAutofit/>
          </a:bodyPr>
          <a:lstStyle/>
          <a:p>
            <a:pPr algn="ctr"/>
            <a:r>
              <a:rPr lang="fr-FR" sz="2000" b="1" i="1" dirty="0">
                <a:solidFill>
                  <a:schemeClr val="accent1">
                    <a:lumMod val="75000"/>
                  </a:schemeClr>
                </a:solidFill>
              </a:rPr>
              <a:t>Journée d'étude Réseaux Express Vélo à Chambéry</a:t>
            </a:r>
            <a:br>
              <a:rPr lang="fr-FR" sz="2000" b="1" i="1" dirty="0">
                <a:solidFill>
                  <a:schemeClr val="accent1">
                    <a:lumMod val="75000"/>
                  </a:schemeClr>
                </a:solidFill>
              </a:rPr>
            </a:br>
            <a:r>
              <a:rPr lang="fr-FR" sz="2000" b="1" i="1" dirty="0">
                <a:solidFill>
                  <a:schemeClr val="accent1">
                    <a:lumMod val="75000"/>
                  </a:schemeClr>
                </a:solidFill>
              </a:rPr>
              <a:t>Jeudi 18 janvier 2024</a:t>
            </a:r>
          </a:p>
        </p:txBody>
      </p:sp>
      <p:sp>
        <p:nvSpPr>
          <p:cNvPr id="6" name="Espace réservé du contenu 5">
            <a:extLst>
              <a:ext uri="{FF2B5EF4-FFF2-40B4-BE49-F238E27FC236}">
                <a16:creationId xmlns:a16="http://schemas.microsoft.com/office/drawing/2014/main" id="{4121E0C1-79E1-5AF7-D3D9-5E113618D79E}"/>
              </a:ext>
            </a:extLst>
          </p:cNvPr>
          <p:cNvSpPr>
            <a:spLocks noGrp="1"/>
          </p:cNvSpPr>
          <p:nvPr>
            <p:ph sz="half" idx="2"/>
          </p:nvPr>
        </p:nvSpPr>
        <p:spPr>
          <a:xfrm>
            <a:off x="839788" y="985652"/>
            <a:ext cx="9895506" cy="5522026"/>
          </a:xfrm>
        </p:spPr>
        <p:txBody>
          <a:bodyPr>
            <a:normAutofit fontScale="92500" lnSpcReduction="10000"/>
          </a:bodyPr>
          <a:lstStyle/>
          <a:p>
            <a:pPr marL="0" indent="0">
              <a:buNone/>
            </a:pPr>
            <a:r>
              <a:rPr lang="fr-FR" sz="3100" b="1" dirty="0">
                <a:solidFill>
                  <a:schemeClr val="accent1">
                    <a:lumMod val="75000"/>
                  </a:schemeClr>
                </a:solidFill>
                <a:latin typeface="Candara" panose="020E0502030303020204" pitchFamily="34" charset="0"/>
                <a:cs typeface="Arial" panose="020B0604020202020204" pitchFamily="34" charset="0"/>
              </a:rPr>
              <a:t>3- Etude « Pratiques et usages du vélo dans les villes moyennes »</a:t>
            </a:r>
          </a:p>
          <a:p>
            <a:pPr marL="0" indent="0">
              <a:buNone/>
            </a:pPr>
            <a:r>
              <a:rPr lang="fr-FR" sz="2200" u="sng" dirty="0">
                <a:solidFill>
                  <a:schemeClr val="accent1">
                    <a:lumMod val="75000"/>
                  </a:schemeClr>
                </a:solidFill>
                <a:latin typeface="Candara" panose="020E0502030303020204" pitchFamily="34" charset="0"/>
                <a:cs typeface="Arial" panose="020B0604020202020204" pitchFamily="34" charset="0"/>
              </a:rPr>
              <a:t>Pour résumer les 12 recommandations émises à l’issue de cette étude:</a:t>
            </a:r>
          </a:p>
          <a:p>
            <a:pPr>
              <a:buFont typeface="Wingdings" pitchFamily="2" charset="2"/>
              <a:buChar char="ü"/>
            </a:pPr>
            <a:r>
              <a:rPr lang="fr-FR" sz="2200" dirty="0">
                <a:solidFill>
                  <a:schemeClr val="accent1">
                    <a:lumMod val="75000"/>
                  </a:schemeClr>
                </a:solidFill>
                <a:latin typeface="Candara" panose="020E0502030303020204" pitchFamily="34" charset="0"/>
                <a:cs typeface="Arial" panose="020B0604020202020204" pitchFamily="34" charset="0"/>
              </a:rPr>
              <a:t>un usage qui gagne à être étendu, car les habitants des villes moyennes sont assez bien équipés / de réelles perspectives dans ces </a:t>
            </a:r>
            <a:r>
              <a:rPr lang="fr-FR" sz="2200">
                <a:solidFill>
                  <a:schemeClr val="accent1">
                    <a:lumMod val="75000"/>
                  </a:schemeClr>
                </a:solidFill>
                <a:latin typeface="Candara" panose="020E0502030303020204" pitchFamily="34" charset="0"/>
                <a:cs typeface="Arial" panose="020B0604020202020204" pitchFamily="34" charset="0"/>
              </a:rPr>
              <a:t>villes pour </a:t>
            </a:r>
            <a:r>
              <a:rPr lang="fr-FR" sz="2200" dirty="0">
                <a:solidFill>
                  <a:schemeClr val="accent1">
                    <a:lumMod val="75000"/>
                  </a:schemeClr>
                </a:solidFill>
                <a:latin typeface="Candara" panose="020E0502030303020204" pitchFamily="34" charset="0"/>
                <a:cs typeface="Arial" panose="020B0604020202020204" pitchFamily="34" charset="0"/>
              </a:rPr>
              <a:t>gagner sur la </a:t>
            </a:r>
            <a:r>
              <a:rPr lang="fr-FR" sz="2200">
                <a:solidFill>
                  <a:schemeClr val="accent1">
                    <a:lumMod val="75000"/>
                  </a:schemeClr>
                </a:solidFill>
                <a:latin typeface="Candara" panose="020E0502030303020204" pitchFamily="34" charset="0"/>
                <a:cs typeface="Arial" panose="020B0604020202020204" pitchFamily="34" charset="0"/>
              </a:rPr>
              <a:t>voiture individuelle</a:t>
            </a:r>
            <a:endParaRPr lang="fr-FR" sz="2200" dirty="0">
              <a:solidFill>
                <a:schemeClr val="accent1">
                  <a:lumMod val="75000"/>
                </a:schemeClr>
              </a:solidFill>
              <a:latin typeface="Candara" panose="020E0502030303020204" pitchFamily="34" charset="0"/>
              <a:cs typeface="Arial" panose="020B0604020202020204" pitchFamily="34" charset="0"/>
            </a:endParaRPr>
          </a:p>
          <a:p>
            <a:pPr>
              <a:buFont typeface="Wingdings" pitchFamily="2" charset="2"/>
              <a:buChar char="ü"/>
            </a:pPr>
            <a:r>
              <a:rPr lang="fr-FR" sz="2200" dirty="0">
                <a:solidFill>
                  <a:schemeClr val="accent1">
                    <a:lumMod val="75000"/>
                  </a:schemeClr>
                </a:solidFill>
                <a:latin typeface="Candara" panose="020E0502030303020204" pitchFamily="34" charset="0"/>
                <a:cs typeface="Arial" panose="020B0604020202020204" pitchFamily="34" charset="0"/>
              </a:rPr>
              <a:t>la nécessité de « former dès le plus jeune âge, pour </a:t>
            </a:r>
            <a:r>
              <a:rPr lang="fr-FR" sz="2200" dirty="0" err="1">
                <a:solidFill>
                  <a:schemeClr val="accent1">
                    <a:lumMod val="75000"/>
                  </a:schemeClr>
                </a:solidFill>
                <a:latin typeface="Candara" panose="020E0502030303020204" pitchFamily="34" charset="0"/>
                <a:cs typeface="Arial" panose="020B0604020202020204" pitchFamily="34" charset="0"/>
              </a:rPr>
              <a:t>aculturer</a:t>
            </a:r>
            <a:r>
              <a:rPr lang="fr-FR" sz="2200" dirty="0">
                <a:solidFill>
                  <a:schemeClr val="accent1">
                    <a:lumMod val="75000"/>
                  </a:schemeClr>
                </a:solidFill>
                <a:latin typeface="Candara" panose="020E0502030303020204" pitchFamily="34" charset="0"/>
                <a:cs typeface="Arial" panose="020B0604020202020204" pitchFamily="34" charset="0"/>
              </a:rPr>
              <a:t> »</a:t>
            </a:r>
          </a:p>
          <a:p>
            <a:pPr>
              <a:buFont typeface="Wingdings" pitchFamily="2" charset="2"/>
              <a:buChar char="ü"/>
            </a:pPr>
            <a:r>
              <a:rPr lang="fr-FR" sz="2200" dirty="0">
                <a:solidFill>
                  <a:schemeClr val="accent1">
                    <a:lumMod val="75000"/>
                  </a:schemeClr>
                </a:solidFill>
                <a:latin typeface="Candara" panose="020E0502030303020204" pitchFamily="34" charset="0"/>
                <a:cs typeface="Arial" panose="020B0604020202020204" pitchFamily="34" charset="0"/>
              </a:rPr>
              <a:t>L’extension continue de zones 30 ou de mobilités partagées dans les villes et centres anciens, offre la possibilité de mettre en œuvre des mobilités plus apaisées, et le vélo y a toute sa place</a:t>
            </a:r>
          </a:p>
          <a:p>
            <a:pPr>
              <a:buFont typeface="Wingdings" pitchFamily="2" charset="2"/>
              <a:buChar char="ü"/>
            </a:pPr>
            <a:r>
              <a:rPr lang="fr-FR" sz="2200" dirty="0">
                <a:solidFill>
                  <a:schemeClr val="accent1">
                    <a:lumMod val="75000"/>
                  </a:schemeClr>
                </a:solidFill>
                <a:latin typeface="Candara" panose="020E0502030303020204" pitchFamily="34" charset="0"/>
                <a:cs typeface="Arial" panose="020B0604020202020204" pitchFamily="34" charset="0"/>
              </a:rPr>
              <a:t>La réalisation d’itinéraires cyclistes réservés et le traitement des intersections demeurent les deux priorités des usagers réguliers des villes moyennes, avec une priorisation autour des axes principaux / entrants vers les centres-villes davantage qu’une logique de réseau (itinéraires pertinents entre 1 et 5 kms)</a:t>
            </a:r>
          </a:p>
          <a:p>
            <a:pPr>
              <a:buFont typeface="Wingdings" pitchFamily="2" charset="2"/>
              <a:buChar char="ü"/>
            </a:pPr>
            <a:r>
              <a:rPr lang="fr-FR" sz="2200" dirty="0">
                <a:solidFill>
                  <a:schemeClr val="accent1">
                    <a:lumMod val="75000"/>
                  </a:schemeClr>
                </a:solidFill>
                <a:latin typeface="Candara" panose="020E0502030303020204" pitchFamily="34" charset="0"/>
                <a:cs typeface="Arial" panose="020B0604020202020204" pitchFamily="34" charset="0"/>
              </a:rPr>
              <a:t>Au-delà des freins sécuritaires, sa pratique peut gagner en progression avec des aménagements légers (cf. covid pistes)</a:t>
            </a:r>
          </a:p>
          <a:p>
            <a:pPr>
              <a:buFont typeface="Wingdings" pitchFamily="2" charset="2"/>
              <a:buChar char="ü"/>
            </a:pPr>
            <a:r>
              <a:rPr lang="fr-FR" sz="2200" dirty="0">
                <a:solidFill>
                  <a:schemeClr val="accent1">
                    <a:lumMod val="75000"/>
                  </a:schemeClr>
                </a:solidFill>
                <a:latin typeface="Candara" panose="020E0502030303020204" pitchFamily="34" charset="0"/>
                <a:cs typeface="Arial" panose="020B0604020202020204" pitchFamily="34" charset="0"/>
              </a:rPr>
              <a:t>Avec des dispositifs d’aide à l’achat et des services de location longue durée, une stratégie autour du vélo peut être facilement mise en œuvre.</a:t>
            </a:r>
          </a:p>
          <a:p>
            <a:pPr marL="0" indent="0">
              <a:buNone/>
            </a:pPr>
            <a:endParaRPr lang="fr-FR" sz="22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2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2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2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2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8600" b="1"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80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400" i="1" dirty="0">
              <a:solidFill>
                <a:schemeClr val="accent1">
                  <a:lumMod val="75000"/>
                </a:schemeClr>
              </a:solidFill>
              <a:latin typeface="Candara" panose="020E0502030303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2A0A1DD2-B927-0C80-4EF5-EE6145D832CD}"/>
              </a:ext>
            </a:extLst>
          </p:cNvPr>
          <p:cNvPicPr>
            <a:picLocks noChangeAspect="1"/>
          </p:cNvPicPr>
          <p:nvPr/>
        </p:nvPicPr>
        <p:blipFill>
          <a:blip r:embed="rId2"/>
          <a:stretch>
            <a:fillRect/>
          </a:stretch>
        </p:blipFill>
        <p:spPr>
          <a:xfrm>
            <a:off x="10642618" y="5596360"/>
            <a:ext cx="1549382" cy="1261640"/>
          </a:xfrm>
          <a:prstGeom prst="rect">
            <a:avLst/>
          </a:prstGeom>
        </p:spPr>
      </p:pic>
    </p:spTree>
    <p:extLst>
      <p:ext uri="{BB962C8B-B14F-4D97-AF65-F5344CB8AC3E}">
        <p14:creationId xmlns:p14="http://schemas.microsoft.com/office/powerpoint/2010/main" val="473061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A70917C-5174-DF37-DD99-B013E11199EA}"/>
              </a:ext>
            </a:extLst>
          </p:cNvPr>
          <p:cNvSpPr>
            <a:spLocks noGrp="1"/>
          </p:cNvSpPr>
          <p:nvPr>
            <p:ph type="title"/>
          </p:nvPr>
        </p:nvSpPr>
        <p:spPr>
          <a:xfrm>
            <a:off x="839788" y="104776"/>
            <a:ext cx="10515600" cy="994820"/>
          </a:xfrm>
        </p:spPr>
        <p:txBody>
          <a:bodyPr>
            <a:normAutofit/>
          </a:bodyPr>
          <a:lstStyle/>
          <a:p>
            <a:pPr algn="ctr"/>
            <a:r>
              <a:rPr lang="fr-FR" sz="2000" b="1" i="1" dirty="0">
                <a:solidFill>
                  <a:schemeClr val="accent1">
                    <a:lumMod val="75000"/>
                  </a:schemeClr>
                </a:solidFill>
              </a:rPr>
              <a:t>Journée d'étude Réseaux Express Vélo à Chambéry</a:t>
            </a:r>
            <a:br>
              <a:rPr lang="fr-FR" sz="2000" b="1" i="1" dirty="0">
                <a:solidFill>
                  <a:schemeClr val="accent1">
                    <a:lumMod val="75000"/>
                  </a:schemeClr>
                </a:solidFill>
              </a:rPr>
            </a:br>
            <a:r>
              <a:rPr lang="fr-FR" sz="2000" b="1" i="1" dirty="0">
                <a:solidFill>
                  <a:schemeClr val="accent1">
                    <a:lumMod val="75000"/>
                  </a:schemeClr>
                </a:solidFill>
              </a:rPr>
              <a:t>Jeudi 18 janvier 2024</a:t>
            </a:r>
          </a:p>
        </p:txBody>
      </p:sp>
      <p:sp>
        <p:nvSpPr>
          <p:cNvPr id="6" name="Espace réservé du contenu 5">
            <a:extLst>
              <a:ext uri="{FF2B5EF4-FFF2-40B4-BE49-F238E27FC236}">
                <a16:creationId xmlns:a16="http://schemas.microsoft.com/office/drawing/2014/main" id="{4121E0C1-79E1-5AF7-D3D9-5E113618D79E}"/>
              </a:ext>
            </a:extLst>
          </p:cNvPr>
          <p:cNvSpPr>
            <a:spLocks noGrp="1"/>
          </p:cNvSpPr>
          <p:nvPr>
            <p:ph sz="half" idx="2"/>
          </p:nvPr>
        </p:nvSpPr>
        <p:spPr>
          <a:xfrm>
            <a:off x="558140" y="1745673"/>
            <a:ext cx="11305309" cy="4203865"/>
          </a:xfrm>
        </p:spPr>
        <p:txBody>
          <a:bodyPr>
            <a:normAutofit fontScale="55000" lnSpcReduction="20000"/>
          </a:bodyPr>
          <a:lstStyle/>
          <a:p>
            <a:pPr marL="0" indent="0">
              <a:buNone/>
            </a:pPr>
            <a:r>
              <a:rPr lang="fr-FR" sz="8400" b="1" dirty="0">
                <a:solidFill>
                  <a:schemeClr val="accent1">
                    <a:lumMod val="75000"/>
                  </a:schemeClr>
                </a:solidFill>
                <a:latin typeface="Candara" panose="020E0502030303020204" pitchFamily="34" charset="0"/>
                <a:cs typeface="Arial" panose="020B0604020202020204" pitchFamily="34" charset="0"/>
              </a:rPr>
              <a:t>1- Présentation institutionnelle de Villes de France</a:t>
            </a:r>
          </a:p>
          <a:p>
            <a:pPr marL="0" indent="0">
              <a:buNone/>
            </a:pPr>
            <a:r>
              <a:rPr lang="fr-FR" sz="8400" b="1" dirty="0">
                <a:solidFill>
                  <a:schemeClr val="accent1">
                    <a:lumMod val="75000"/>
                  </a:schemeClr>
                </a:solidFill>
                <a:latin typeface="Candara" panose="020E0502030303020204" pitchFamily="34" charset="0"/>
                <a:cs typeface="Arial" panose="020B0604020202020204" pitchFamily="34" charset="0"/>
              </a:rPr>
              <a:t>2- Dernières évolutions démographiques des adhérents de Villes de France</a:t>
            </a:r>
          </a:p>
          <a:p>
            <a:pPr marL="0" indent="0">
              <a:buNone/>
            </a:pPr>
            <a:r>
              <a:rPr lang="fr-FR" sz="8400" b="1" dirty="0">
                <a:solidFill>
                  <a:schemeClr val="accent1">
                    <a:lumMod val="75000"/>
                  </a:schemeClr>
                </a:solidFill>
                <a:latin typeface="Candara" panose="020E0502030303020204" pitchFamily="34" charset="0"/>
                <a:cs typeface="Arial" panose="020B0604020202020204" pitchFamily="34" charset="0"/>
              </a:rPr>
              <a:t>3- Présentation de l’étude « Pratiques et usages du vélo dans les villes moyennes »</a:t>
            </a:r>
          </a:p>
          <a:p>
            <a:pPr marL="0" indent="0">
              <a:buNone/>
            </a:pPr>
            <a:endParaRPr lang="fr-FR" sz="2400" i="1" dirty="0">
              <a:solidFill>
                <a:schemeClr val="accent1">
                  <a:lumMod val="75000"/>
                </a:schemeClr>
              </a:solidFill>
              <a:latin typeface="Candara" panose="020E0502030303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2A0A1DD2-B927-0C80-4EF5-EE6145D832CD}"/>
              </a:ext>
            </a:extLst>
          </p:cNvPr>
          <p:cNvPicPr>
            <a:picLocks noChangeAspect="1"/>
          </p:cNvPicPr>
          <p:nvPr/>
        </p:nvPicPr>
        <p:blipFill>
          <a:blip r:embed="rId2"/>
          <a:stretch>
            <a:fillRect/>
          </a:stretch>
        </p:blipFill>
        <p:spPr>
          <a:xfrm>
            <a:off x="10642618" y="5596360"/>
            <a:ext cx="1549382" cy="1261640"/>
          </a:xfrm>
          <a:prstGeom prst="rect">
            <a:avLst/>
          </a:prstGeom>
        </p:spPr>
      </p:pic>
    </p:spTree>
    <p:extLst>
      <p:ext uri="{BB962C8B-B14F-4D97-AF65-F5344CB8AC3E}">
        <p14:creationId xmlns:p14="http://schemas.microsoft.com/office/powerpoint/2010/main" val="407546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A70917C-5174-DF37-DD99-B013E11199EA}"/>
              </a:ext>
            </a:extLst>
          </p:cNvPr>
          <p:cNvSpPr>
            <a:spLocks noGrp="1"/>
          </p:cNvSpPr>
          <p:nvPr>
            <p:ph type="title"/>
          </p:nvPr>
        </p:nvSpPr>
        <p:spPr>
          <a:xfrm>
            <a:off x="839788" y="104776"/>
            <a:ext cx="10515600" cy="994820"/>
          </a:xfrm>
        </p:spPr>
        <p:txBody>
          <a:bodyPr>
            <a:normAutofit/>
          </a:bodyPr>
          <a:lstStyle/>
          <a:p>
            <a:pPr algn="ctr"/>
            <a:r>
              <a:rPr lang="fr-FR" sz="2000" b="1" i="1" dirty="0">
                <a:solidFill>
                  <a:schemeClr val="accent1">
                    <a:lumMod val="75000"/>
                  </a:schemeClr>
                </a:solidFill>
              </a:rPr>
              <a:t>Journée d'étude Réseaux Express Vélo à Chambéry</a:t>
            </a:r>
            <a:br>
              <a:rPr lang="fr-FR" sz="2000" b="1" i="1" dirty="0">
                <a:solidFill>
                  <a:schemeClr val="accent1">
                    <a:lumMod val="75000"/>
                  </a:schemeClr>
                </a:solidFill>
              </a:rPr>
            </a:br>
            <a:r>
              <a:rPr lang="fr-FR" sz="2000" b="1" i="1" dirty="0">
                <a:solidFill>
                  <a:schemeClr val="accent1">
                    <a:lumMod val="75000"/>
                  </a:schemeClr>
                </a:solidFill>
              </a:rPr>
              <a:t>Jeudi 18 janvier 2024</a:t>
            </a:r>
          </a:p>
        </p:txBody>
      </p:sp>
      <p:sp>
        <p:nvSpPr>
          <p:cNvPr id="6" name="Espace réservé du contenu 5">
            <a:extLst>
              <a:ext uri="{FF2B5EF4-FFF2-40B4-BE49-F238E27FC236}">
                <a16:creationId xmlns:a16="http://schemas.microsoft.com/office/drawing/2014/main" id="{4121E0C1-79E1-5AF7-D3D9-5E113618D79E}"/>
              </a:ext>
            </a:extLst>
          </p:cNvPr>
          <p:cNvSpPr>
            <a:spLocks noGrp="1"/>
          </p:cNvSpPr>
          <p:nvPr>
            <p:ph sz="half" idx="2"/>
          </p:nvPr>
        </p:nvSpPr>
        <p:spPr>
          <a:xfrm>
            <a:off x="839787" y="1467853"/>
            <a:ext cx="10239891" cy="4695441"/>
          </a:xfrm>
        </p:spPr>
        <p:txBody>
          <a:bodyPr>
            <a:normAutofit fontScale="25000" lnSpcReduction="20000"/>
          </a:bodyPr>
          <a:lstStyle/>
          <a:p>
            <a:pPr marL="0" indent="0">
              <a:buNone/>
            </a:pPr>
            <a:r>
              <a:rPr lang="fr-FR" sz="11200" b="1" dirty="0">
                <a:solidFill>
                  <a:schemeClr val="accent1">
                    <a:lumMod val="75000"/>
                  </a:schemeClr>
                </a:solidFill>
                <a:latin typeface="Candara" panose="020E0502030303020204" pitchFamily="34" charset="0"/>
                <a:cs typeface="Arial" panose="020B0604020202020204" pitchFamily="34" charset="0"/>
              </a:rPr>
              <a:t>1- Présentation institutionnelle de Villes de France</a:t>
            </a:r>
          </a:p>
          <a:p>
            <a:pPr marL="0" indent="0">
              <a:buNone/>
            </a:pPr>
            <a:endParaRPr lang="fr-FR" sz="8600" dirty="0">
              <a:solidFill>
                <a:schemeClr val="accent1">
                  <a:lumMod val="75000"/>
                </a:schemeClr>
              </a:solidFill>
              <a:latin typeface="Candara" panose="020E0502030303020204" pitchFamily="34" charset="0"/>
              <a:cs typeface="Arial" panose="020B0604020202020204" pitchFamily="34" charset="0"/>
            </a:endParaRPr>
          </a:p>
          <a:p>
            <a:pPr marL="0" indent="0">
              <a:buNone/>
            </a:pPr>
            <a:r>
              <a:rPr lang="fr-FR" sz="8600" dirty="0">
                <a:solidFill>
                  <a:schemeClr val="accent1">
                    <a:lumMod val="75000"/>
                  </a:schemeClr>
                </a:solidFill>
                <a:latin typeface="Candara" panose="020E0502030303020204" pitchFamily="34" charset="0"/>
                <a:cs typeface="Arial" panose="020B0604020202020204" pitchFamily="34" charset="0"/>
              </a:rPr>
              <a:t>Association loi 1901, pluraliste et paritaire représentant les maires des villes de 10 000 à 100 000 habitants, et les présidents des intercommunalités associées (en large majorité des communautés d’agglomération), présidée par </a:t>
            </a:r>
            <a:r>
              <a:rPr lang="fr-FR" sz="8600" b="1" dirty="0">
                <a:solidFill>
                  <a:schemeClr val="accent1">
                    <a:lumMod val="75000"/>
                  </a:schemeClr>
                </a:solidFill>
                <a:latin typeface="Candara" panose="020E0502030303020204" pitchFamily="34" charset="0"/>
                <a:cs typeface="Arial" panose="020B0604020202020204" pitchFamily="34" charset="0"/>
              </a:rPr>
              <a:t>Gil </a:t>
            </a:r>
            <a:r>
              <a:rPr lang="fr-FR" sz="8600" b="1" dirty="0" err="1">
                <a:solidFill>
                  <a:schemeClr val="accent1">
                    <a:lumMod val="75000"/>
                  </a:schemeClr>
                </a:solidFill>
                <a:latin typeface="Candara" panose="020E0502030303020204" pitchFamily="34" charset="0"/>
                <a:cs typeface="Arial" panose="020B0604020202020204" pitchFamily="34" charset="0"/>
              </a:rPr>
              <a:t>Avérous</a:t>
            </a:r>
            <a:r>
              <a:rPr lang="fr-FR" sz="8600" b="1" dirty="0">
                <a:solidFill>
                  <a:schemeClr val="accent1">
                    <a:lumMod val="75000"/>
                  </a:schemeClr>
                </a:solidFill>
                <a:latin typeface="Candara" panose="020E0502030303020204" pitchFamily="34" charset="0"/>
                <a:cs typeface="Arial" panose="020B0604020202020204" pitchFamily="34" charset="0"/>
              </a:rPr>
              <a:t>, Maire de Châteauroux</a:t>
            </a:r>
            <a:r>
              <a:rPr lang="fr-FR" sz="8600" dirty="0">
                <a:solidFill>
                  <a:schemeClr val="accent1">
                    <a:lumMod val="75000"/>
                  </a:schemeClr>
                </a:solidFill>
                <a:latin typeface="Candara" panose="020E0502030303020204" pitchFamily="34" charset="0"/>
                <a:cs typeface="Arial" panose="020B0604020202020204" pitchFamily="34" charset="0"/>
              </a:rPr>
              <a:t>, et dont le président délégué est </a:t>
            </a:r>
            <a:r>
              <a:rPr lang="fr-FR" sz="8600" b="1" dirty="0">
                <a:solidFill>
                  <a:schemeClr val="accent1">
                    <a:lumMod val="75000"/>
                  </a:schemeClr>
                </a:solidFill>
                <a:latin typeface="Candara" panose="020E0502030303020204" pitchFamily="34" charset="0"/>
                <a:cs typeface="Arial" panose="020B0604020202020204" pitchFamily="34" charset="0"/>
              </a:rPr>
              <a:t>Jean-François </a:t>
            </a:r>
            <a:r>
              <a:rPr lang="fr-FR" sz="8600" b="1" dirty="0" err="1">
                <a:solidFill>
                  <a:schemeClr val="accent1">
                    <a:lumMod val="75000"/>
                  </a:schemeClr>
                </a:solidFill>
                <a:latin typeface="Candara" panose="020E0502030303020204" pitchFamily="34" charset="0"/>
                <a:cs typeface="Arial" panose="020B0604020202020204" pitchFamily="34" charset="0"/>
              </a:rPr>
              <a:t>Debat</a:t>
            </a:r>
            <a:r>
              <a:rPr lang="fr-FR" sz="8600" b="1" dirty="0">
                <a:solidFill>
                  <a:schemeClr val="accent1">
                    <a:lumMod val="75000"/>
                  </a:schemeClr>
                </a:solidFill>
                <a:latin typeface="Candara" panose="020E0502030303020204" pitchFamily="34" charset="0"/>
                <a:cs typeface="Arial" panose="020B0604020202020204" pitchFamily="34" charset="0"/>
              </a:rPr>
              <a:t>, Maire de Bourg-en-Bresse.</a:t>
            </a:r>
            <a:endParaRPr lang="fr-FR" sz="4800" b="1" dirty="0">
              <a:solidFill>
                <a:schemeClr val="accent1">
                  <a:lumMod val="75000"/>
                </a:schemeClr>
              </a:solidFill>
              <a:latin typeface="Candara" panose="020E0502030303020204" pitchFamily="34" charset="0"/>
              <a:cs typeface="Arial" panose="020B0604020202020204" pitchFamily="34" charset="0"/>
            </a:endParaRPr>
          </a:p>
          <a:p>
            <a:pPr marL="0" indent="0">
              <a:buNone/>
            </a:pPr>
            <a:r>
              <a:rPr lang="fr-FR" sz="9600" dirty="0">
                <a:solidFill>
                  <a:schemeClr val="accent1">
                    <a:lumMod val="75000"/>
                  </a:schemeClr>
                </a:solidFill>
                <a:latin typeface="Candara" panose="020E0502030303020204" pitchFamily="34" charset="0"/>
                <a:cs typeface="Arial" panose="020B0604020202020204" pitchFamily="34" charset="0"/>
              </a:rPr>
              <a:t>- Un réseau représentatif de </a:t>
            </a:r>
            <a:r>
              <a:rPr lang="fr-FR" sz="9600" b="1" dirty="0">
                <a:solidFill>
                  <a:schemeClr val="accent1">
                    <a:lumMod val="75000"/>
                  </a:schemeClr>
                </a:solidFill>
                <a:latin typeface="Candara" panose="020E0502030303020204" pitchFamily="34" charset="0"/>
                <a:cs typeface="Arial" panose="020B0604020202020204" pitchFamily="34" charset="0"/>
              </a:rPr>
              <a:t>villes à taille humaine </a:t>
            </a:r>
            <a:r>
              <a:rPr lang="fr-FR" sz="9600" dirty="0">
                <a:solidFill>
                  <a:schemeClr val="accent1">
                    <a:lumMod val="75000"/>
                  </a:schemeClr>
                </a:solidFill>
                <a:latin typeface="Candara" panose="020E0502030303020204" pitchFamily="34" charset="0"/>
                <a:cs typeface="Arial" panose="020B0604020202020204" pitchFamily="34" charset="0"/>
              </a:rPr>
              <a:t>(moyenne de la population des villes adhérentes : 37 700 habitants)</a:t>
            </a:r>
          </a:p>
          <a:p>
            <a:pPr marL="0" indent="0">
              <a:buNone/>
            </a:pPr>
            <a:r>
              <a:rPr lang="fr-FR" sz="9600" dirty="0">
                <a:solidFill>
                  <a:schemeClr val="accent1">
                    <a:lumMod val="75000"/>
                  </a:schemeClr>
                </a:solidFill>
                <a:latin typeface="Candara" panose="020E0502030303020204" pitchFamily="34" charset="0"/>
                <a:cs typeface="Arial" panose="020B0604020202020204" pitchFamily="34" charset="0"/>
              </a:rPr>
              <a:t>- Villes dites « préfectures » ou « sous-préfectures »</a:t>
            </a:r>
          </a:p>
          <a:p>
            <a:pPr marL="0" indent="0">
              <a:buNone/>
            </a:pPr>
            <a:r>
              <a:rPr lang="fr-FR" sz="9600" dirty="0">
                <a:solidFill>
                  <a:schemeClr val="accent1">
                    <a:lumMod val="75000"/>
                  </a:schemeClr>
                </a:solidFill>
                <a:latin typeface="Candara" panose="020E0502030303020204" pitchFamily="34" charset="0"/>
                <a:cs typeface="Arial" panose="020B0604020202020204" pitchFamily="34" charset="0"/>
              </a:rPr>
              <a:t>- Villes ayant un tissu de PME et TPE plus important qu’au niveau national, </a:t>
            </a:r>
          </a:p>
          <a:p>
            <a:pPr marL="0" indent="0">
              <a:buNone/>
            </a:pPr>
            <a:r>
              <a:rPr lang="fr-FR" sz="9600" dirty="0">
                <a:solidFill>
                  <a:schemeClr val="accent1">
                    <a:lumMod val="75000"/>
                  </a:schemeClr>
                </a:solidFill>
                <a:latin typeface="Candara" panose="020E0502030303020204" pitchFamily="34" charset="0"/>
                <a:cs typeface="Arial" panose="020B0604020202020204" pitchFamily="34" charset="0"/>
              </a:rPr>
              <a:t>- Plus orientées sur le secteur secondaire et les services publics en matière d’emploi, ayant parfois eu un passif de délocalisations en matière d’industrie (foncier disponible et présence de friches industrielles, ferroviaires, militaires...)</a:t>
            </a:r>
          </a:p>
          <a:p>
            <a:pPr marL="0" indent="0">
              <a:buNone/>
            </a:pPr>
            <a:endParaRPr lang="fr-FR" sz="96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400" i="1" dirty="0">
              <a:solidFill>
                <a:schemeClr val="accent1">
                  <a:lumMod val="75000"/>
                </a:schemeClr>
              </a:solidFill>
              <a:latin typeface="Candara" panose="020E0502030303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2A0A1DD2-B927-0C80-4EF5-EE6145D832CD}"/>
              </a:ext>
            </a:extLst>
          </p:cNvPr>
          <p:cNvPicPr>
            <a:picLocks noChangeAspect="1"/>
          </p:cNvPicPr>
          <p:nvPr/>
        </p:nvPicPr>
        <p:blipFill>
          <a:blip r:embed="rId2"/>
          <a:stretch>
            <a:fillRect/>
          </a:stretch>
        </p:blipFill>
        <p:spPr>
          <a:xfrm>
            <a:off x="10642618" y="5596360"/>
            <a:ext cx="1549382" cy="1261640"/>
          </a:xfrm>
          <a:prstGeom prst="rect">
            <a:avLst/>
          </a:prstGeom>
        </p:spPr>
      </p:pic>
    </p:spTree>
    <p:extLst>
      <p:ext uri="{BB962C8B-B14F-4D97-AF65-F5344CB8AC3E}">
        <p14:creationId xmlns:p14="http://schemas.microsoft.com/office/powerpoint/2010/main" val="584135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A70917C-5174-DF37-DD99-B013E11199EA}"/>
              </a:ext>
            </a:extLst>
          </p:cNvPr>
          <p:cNvSpPr>
            <a:spLocks noGrp="1"/>
          </p:cNvSpPr>
          <p:nvPr>
            <p:ph type="title"/>
          </p:nvPr>
        </p:nvSpPr>
        <p:spPr>
          <a:xfrm>
            <a:off x="839788" y="104776"/>
            <a:ext cx="10515600" cy="994820"/>
          </a:xfrm>
        </p:spPr>
        <p:txBody>
          <a:bodyPr>
            <a:normAutofit/>
          </a:bodyPr>
          <a:lstStyle/>
          <a:p>
            <a:pPr algn="ctr"/>
            <a:r>
              <a:rPr lang="fr-FR" sz="2000" b="1" i="1" dirty="0">
                <a:solidFill>
                  <a:schemeClr val="accent1">
                    <a:lumMod val="75000"/>
                  </a:schemeClr>
                </a:solidFill>
              </a:rPr>
              <a:t>Journée d'étude Réseaux Express Vélo à Chambéry</a:t>
            </a:r>
            <a:br>
              <a:rPr lang="fr-FR" sz="2000" b="1" i="1" dirty="0">
                <a:solidFill>
                  <a:schemeClr val="accent1">
                    <a:lumMod val="75000"/>
                  </a:schemeClr>
                </a:solidFill>
              </a:rPr>
            </a:br>
            <a:r>
              <a:rPr lang="fr-FR" sz="2000" b="1" i="1" dirty="0">
                <a:solidFill>
                  <a:schemeClr val="accent1">
                    <a:lumMod val="75000"/>
                  </a:schemeClr>
                </a:solidFill>
              </a:rPr>
              <a:t>Jeudi 18 janvier 2024</a:t>
            </a:r>
          </a:p>
        </p:txBody>
      </p:sp>
      <p:sp>
        <p:nvSpPr>
          <p:cNvPr id="6" name="Espace réservé du contenu 5">
            <a:extLst>
              <a:ext uri="{FF2B5EF4-FFF2-40B4-BE49-F238E27FC236}">
                <a16:creationId xmlns:a16="http://schemas.microsoft.com/office/drawing/2014/main" id="{4121E0C1-79E1-5AF7-D3D9-5E113618D79E}"/>
              </a:ext>
            </a:extLst>
          </p:cNvPr>
          <p:cNvSpPr>
            <a:spLocks noGrp="1"/>
          </p:cNvSpPr>
          <p:nvPr>
            <p:ph sz="half" idx="2"/>
          </p:nvPr>
        </p:nvSpPr>
        <p:spPr>
          <a:xfrm>
            <a:off x="839787" y="1266294"/>
            <a:ext cx="11132953" cy="994820"/>
          </a:xfrm>
        </p:spPr>
        <p:txBody>
          <a:bodyPr>
            <a:normAutofit/>
          </a:bodyPr>
          <a:lstStyle/>
          <a:p>
            <a:pPr marL="0" indent="0">
              <a:buNone/>
            </a:pPr>
            <a:r>
              <a:rPr lang="fr-FR" sz="2600" b="1" dirty="0">
                <a:solidFill>
                  <a:schemeClr val="accent1">
                    <a:lumMod val="75000"/>
                  </a:schemeClr>
                </a:solidFill>
                <a:latin typeface="Candara" panose="020E0502030303020204" pitchFamily="34" charset="0"/>
                <a:cs typeface="Arial" panose="020B0604020202020204" pitchFamily="34" charset="0"/>
              </a:rPr>
              <a:t>2- Dernières évolutions démographiques des adhérents de Villes de France</a:t>
            </a:r>
            <a:endParaRPr lang="fr-FR" sz="2600" dirty="0">
              <a:solidFill>
                <a:schemeClr val="accent1">
                  <a:lumMod val="75000"/>
                </a:schemeClr>
              </a:solidFill>
              <a:latin typeface="Candara" panose="020E0502030303020204" pitchFamily="34" charset="0"/>
              <a:cs typeface="Arial" panose="020B0604020202020204" pitchFamily="34" charset="0"/>
            </a:endParaRPr>
          </a:p>
          <a:p>
            <a:pPr marL="0" indent="0">
              <a:buNone/>
            </a:pPr>
            <a:r>
              <a:rPr lang="fr-FR" sz="1200" dirty="0">
                <a:solidFill>
                  <a:schemeClr val="accent1">
                    <a:lumMod val="75000"/>
                  </a:schemeClr>
                </a:solidFill>
                <a:latin typeface="Candara" panose="020E0502030303020204" pitchFamily="34" charset="0"/>
                <a:cs typeface="Arial" panose="020B0604020202020204" pitchFamily="34" charset="0"/>
              </a:rPr>
              <a:t>Depuis la suppression du recensement exhaustif de la population des communes de plus de 10 000 habitants (dernier RGP date de 1999), leur population est mise à jour annuellement par l’Insee avec l’authentification d’une population découlant du sondage annuel du cinquième des adresses.</a:t>
            </a:r>
          </a:p>
          <a:p>
            <a:pPr marL="0" indent="0">
              <a:buNone/>
            </a:pPr>
            <a:endParaRPr lang="fr-FR" sz="12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2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8600" b="1"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80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400" i="1" dirty="0">
              <a:solidFill>
                <a:schemeClr val="accent1">
                  <a:lumMod val="75000"/>
                </a:schemeClr>
              </a:solidFill>
              <a:latin typeface="Candara" panose="020E0502030303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2A0A1DD2-B927-0C80-4EF5-EE6145D832CD}"/>
              </a:ext>
            </a:extLst>
          </p:cNvPr>
          <p:cNvPicPr>
            <a:picLocks noChangeAspect="1"/>
          </p:cNvPicPr>
          <p:nvPr/>
        </p:nvPicPr>
        <p:blipFill>
          <a:blip r:embed="rId2"/>
          <a:stretch>
            <a:fillRect/>
          </a:stretch>
        </p:blipFill>
        <p:spPr>
          <a:xfrm>
            <a:off x="10642618" y="5596360"/>
            <a:ext cx="1549382" cy="1261640"/>
          </a:xfrm>
          <a:prstGeom prst="rect">
            <a:avLst/>
          </a:prstGeom>
        </p:spPr>
      </p:pic>
      <p:pic>
        <p:nvPicPr>
          <p:cNvPr id="2" name="Image 1">
            <a:extLst>
              <a:ext uri="{FF2B5EF4-FFF2-40B4-BE49-F238E27FC236}">
                <a16:creationId xmlns:a16="http://schemas.microsoft.com/office/drawing/2014/main" id="{0DD0CCE9-0DFA-6C5C-B429-227C58A1F771}"/>
              </a:ext>
            </a:extLst>
          </p:cNvPr>
          <p:cNvPicPr>
            <a:picLocks noChangeAspect="1"/>
          </p:cNvPicPr>
          <p:nvPr/>
        </p:nvPicPr>
        <p:blipFill>
          <a:blip r:embed="rId3"/>
          <a:stretch>
            <a:fillRect/>
          </a:stretch>
        </p:blipFill>
        <p:spPr>
          <a:xfrm>
            <a:off x="1891728" y="2427812"/>
            <a:ext cx="7227667" cy="4313595"/>
          </a:xfrm>
          <a:prstGeom prst="rect">
            <a:avLst/>
          </a:prstGeom>
        </p:spPr>
      </p:pic>
    </p:spTree>
    <p:extLst>
      <p:ext uri="{BB962C8B-B14F-4D97-AF65-F5344CB8AC3E}">
        <p14:creationId xmlns:p14="http://schemas.microsoft.com/office/powerpoint/2010/main" val="166839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A70917C-5174-DF37-DD99-B013E11199EA}"/>
              </a:ext>
            </a:extLst>
          </p:cNvPr>
          <p:cNvSpPr>
            <a:spLocks noGrp="1"/>
          </p:cNvSpPr>
          <p:nvPr>
            <p:ph type="title"/>
          </p:nvPr>
        </p:nvSpPr>
        <p:spPr>
          <a:xfrm>
            <a:off x="839788" y="104776"/>
            <a:ext cx="10515600" cy="994820"/>
          </a:xfrm>
        </p:spPr>
        <p:txBody>
          <a:bodyPr>
            <a:normAutofit/>
          </a:bodyPr>
          <a:lstStyle/>
          <a:p>
            <a:pPr algn="ctr"/>
            <a:r>
              <a:rPr lang="fr-FR" sz="2000" b="1" i="1" dirty="0">
                <a:solidFill>
                  <a:schemeClr val="accent1">
                    <a:lumMod val="75000"/>
                  </a:schemeClr>
                </a:solidFill>
              </a:rPr>
              <a:t>Journée d'étude Réseaux Express Vélo à Chambéry</a:t>
            </a:r>
            <a:br>
              <a:rPr lang="fr-FR" sz="2000" b="1" i="1" dirty="0">
                <a:solidFill>
                  <a:schemeClr val="accent1">
                    <a:lumMod val="75000"/>
                  </a:schemeClr>
                </a:solidFill>
              </a:rPr>
            </a:br>
            <a:r>
              <a:rPr lang="fr-FR" sz="2000" b="1" i="1" dirty="0">
                <a:solidFill>
                  <a:schemeClr val="accent1">
                    <a:lumMod val="75000"/>
                  </a:schemeClr>
                </a:solidFill>
              </a:rPr>
              <a:t>Jeudi 18 janvier 2024</a:t>
            </a:r>
          </a:p>
        </p:txBody>
      </p:sp>
      <p:sp>
        <p:nvSpPr>
          <p:cNvPr id="6" name="Espace réservé du contenu 5">
            <a:extLst>
              <a:ext uri="{FF2B5EF4-FFF2-40B4-BE49-F238E27FC236}">
                <a16:creationId xmlns:a16="http://schemas.microsoft.com/office/drawing/2014/main" id="{4121E0C1-79E1-5AF7-D3D9-5E113618D79E}"/>
              </a:ext>
            </a:extLst>
          </p:cNvPr>
          <p:cNvSpPr>
            <a:spLocks noGrp="1"/>
          </p:cNvSpPr>
          <p:nvPr>
            <p:ph sz="half" idx="2"/>
          </p:nvPr>
        </p:nvSpPr>
        <p:spPr>
          <a:xfrm>
            <a:off x="839788" y="985652"/>
            <a:ext cx="9978634" cy="5767572"/>
          </a:xfrm>
        </p:spPr>
        <p:txBody>
          <a:bodyPr>
            <a:normAutofit fontScale="62500" lnSpcReduction="20000"/>
          </a:bodyPr>
          <a:lstStyle/>
          <a:p>
            <a:pPr marL="0" indent="0">
              <a:buNone/>
            </a:pPr>
            <a:r>
              <a:rPr lang="fr-FR" sz="4200" b="1" dirty="0">
                <a:solidFill>
                  <a:schemeClr val="accent1">
                    <a:lumMod val="75000"/>
                  </a:schemeClr>
                </a:solidFill>
                <a:latin typeface="Candara" panose="020E0502030303020204" pitchFamily="34" charset="0"/>
                <a:cs typeface="Arial" panose="020B0604020202020204" pitchFamily="34" charset="0"/>
              </a:rPr>
              <a:t>3- Etude « Pratiques et usages du vélo dans les villes moyennes »</a:t>
            </a:r>
          </a:p>
          <a:p>
            <a:pPr marL="0" indent="0">
              <a:buNone/>
            </a:pPr>
            <a:endParaRPr lang="fr-FR" sz="2900" dirty="0">
              <a:solidFill>
                <a:schemeClr val="accent1">
                  <a:lumMod val="75000"/>
                </a:schemeClr>
              </a:solidFill>
              <a:latin typeface="Candara" panose="020E0502030303020204" pitchFamily="34" charset="0"/>
              <a:cs typeface="Arial" panose="020B0604020202020204" pitchFamily="34" charset="0"/>
            </a:endParaRPr>
          </a:p>
          <a:p>
            <a:pPr marL="0" indent="0">
              <a:buNone/>
            </a:pPr>
            <a:r>
              <a:rPr lang="fr-FR" sz="2900" dirty="0">
                <a:solidFill>
                  <a:schemeClr val="accent1">
                    <a:lumMod val="75000"/>
                  </a:schemeClr>
                </a:solidFill>
                <a:latin typeface="Candara" panose="020E0502030303020204" pitchFamily="34" charset="0"/>
                <a:cs typeface="Arial" panose="020B0604020202020204" pitchFamily="34" charset="0"/>
              </a:rPr>
              <a:t>Pour favoriser et améliorer la connaissance des déplacements, </a:t>
            </a:r>
            <a:r>
              <a:rPr lang="fr-FR" sz="2900" b="1" dirty="0">
                <a:solidFill>
                  <a:schemeClr val="accent1">
                    <a:lumMod val="75000"/>
                  </a:schemeClr>
                </a:solidFill>
                <a:latin typeface="Candara" panose="020E0502030303020204" pitchFamily="34" charset="0"/>
                <a:cs typeface="Arial" panose="020B0604020202020204" pitchFamily="34" charset="0"/>
              </a:rPr>
              <a:t>Transdev et Villes de France</a:t>
            </a:r>
            <a:r>
              <a:rPr lang="fr-FR" sz="2900" dirty="0">
                <a:solidFill>
                  <a:schemeClr val="accent1">
                    <a:lumMod val="75000"/>
                  </a:schemeClr>
                </a:solidFill>
                <a:latin typeface="Candara" panose="020E0502030303020204" pitchFamily="34" charset="0"/>
                <a:cs typeface="Arial" panose="020B0604020202020204" pitchFamily="34" charset="0"/>
              </a:rPr>
              <a:t>, ont décidé – au sortir du confinement - de lancer une étude sur le vélo dans les villes moyennes, intitulée </a:t>
            </a:r>
            <a:r>
              <a:rPr lang="fr-FR" sz="2900" i="1" dirty="0">
                <a:solidFill>
                  <a:schemeClr val="accent1">
                    <a:lumMod val="75000"/>
                  </a:schemeClr>
                </a:solidFill>
                <a:latin typeface="Candara" panose="020E0502030303020204" pitchFamily="34" charset="0"/>
                <a:cs typeface="Arial" panose="020B0604020202020204" pitchFamily="34" charset="0"/>
              </a:rPr>
              <a:t>« Pratiques et usages du vélo dans les villes moyennes »</a:t>
            </a:r>
            <a:r>
              <a:rPr lang="fr-FR" sz="2900" dirty="0">
                <a:solidFill>
                  <a:schemeClr val="accent1">
                    <a:lumMod val="75000"/>
                  </a:schemeClr>
                </a:solidFill>
                <a:latin typeface="Candara" panose="020E0502030303020204" pitchFamily="34" charset="0"/>
                <a:cs typeface="Arial" panose="020B0604020202020204" pitchFamily="34" charset="0"/>
              </a:rPr>
              <a:t>. </a:t>
            </a:r>
          </a:p>
          <a:p>
            <a:pPr marL="0" indent="0">
              <a:buNone/>
            </a:pPr>
            <a:r>
              <a:rPr lang="fr-FR" sz="2900" dirty="0">
                <a:solidFill>
                  <a:schemeClr val="accent1">
                    <a:lumMod val="75000"/>
                  </a:schemeClr>
                </a:solidFill>
                <a:latin typeface="Candara" panose="020E0502030303020204" pitchFamily="34" charset="0"/>
                <a:cs typeface="Arial" panose="020B0604020202020204" pitchFamily="34" charset="0"/>
              </a:rPr>
              <a:t>Cette démarche a été portée par un collectif de partenaires rassemblant </a:t>
            </a:r>
            <a:r>
              <a:rPr lang="fr-FR" sz="2900" dirty="0" err="1">
                <a:solidFill>
                  <a:schemeClr val="accent1">
                    <a:lumMod val="75000"/>
                  </a:schemeClr>
                </a:solidFill>
                <a:latin typeface="Candara" panose="020E0502030303020204" pitchFamily="34" charset="0"/>
                <a:cs typeface="Arial" panose="020B0604020202020204" pitchFamily="34" charset="0"/>
              </a:rPr>
              <a:t>l'</a:t>
            </a:r>
            <a:r>
              <a:rPr lang="fr-FR" sz="2900" b="1" dirty="0" err="1">
                <a:solidFill>
                  <a:schemeClr val="accent1">
                    <a:lumMod val="75000"/>
                  </a:schemeClr>
                </a:solidFill>
                <a:latin typeface="Candara" panose="020E0502030303020204" pitchFamily="34" charset="0"/>
                <a:cs typeface="Arial" panose="020B0604020202020204" pitchFamily="34" charset="0"/>
              </a:rPr>
              <a:t>Ademe</a:t>
            </a:r>
            <a:r>
              <a:rPr lang="fr-FR" sz="2900" b="1" dirty="0">
                <a:solidFill>
                  <a:schemeClr val="accent1">
                    <a:lumMod val="75000"/>
                  </a:schemeClr>
                </a:solidFill>
                <a:latin typeface="Candara" panose="020E0502030303020204" pitchFamily="34" charset="0"/>
                <a:cs typeface="Arial" panose="020B0604020202020204" pitchFamily="34" charset="0"/>
              </a:rPr>
              <a:t> </a:t>
            </a:r>
            <a:r>
              <a:rPr lang="fr-FR" sz="2900" dirty="0">
                <a:solidFill>
                  <a:schemeClr val="accent1">
                    <a:lumMod val="75000"/>
                  </a:schemeClr>
                </a:solidFill>
                <a:latin typeface="Candara" panose="020E0502030303020204" pitchFamily="34" charset="0"/>
                <a:cs typeface="Arial" panose="020B0604020202020204" pitchFamily="34" charset="0"/>
              </a:rPr>
              <a:t>et </a:t>
            </a:r>
            <a:r>
              <a:rPr lang="fr-FR" sz="2900" b="1" dirty="0">
                <a:solidFill>
                  <a:schemeClr val="accent1">
                    <a:lumMod val="75000"/>
                  </a:schemeClr>
                </a:solidFill>
                <a:latin typeface="Candara" panose="020E0502030303020204" pitchFamily="34" charset="0"/>
                <a:cs typeface="Arial" panose="020B0604020202020204" pitchFamily="34" charset="0"/>
              </a:rPr>
              <a:t>La Banque des Territoires</a:t>
            </a:r>
            <a:r>
              <a:rPr lang="fr-FR" sz="2900" dirty="0">
                <a:solidFill>
                  <a:schemeClr val="accent1">
                    <a:lumMod val="75000"/>
                  </a:schemeClr>
                </a:solidFill>
                <a:latin typeface="Candara" panose="020E0502030303020204" pitchFamily="34" charset="0"/>
                <a:cs typeface="Arial" panose="020B0604020202020204" pitchFamily="34" charset="0"/>
              </a:rPr>
              <a:t>.</a:t>
            </a:r>
          </a:p>
          <a:p>
            <a:pPr marL="0" indent="0">
              <a:buNone/>
            </a:pPr>
            <a:r>
              <a:rPr lang="fr-FR" sz="2900" dirty="0">
                <a:solidFill>
                  <a:schemeClr val="accent1">
                    <a:lumMod val="75000"/>
                  </a:schemeClr>
                </a:solidFill>
                <a:latin typeface="Candara" panose="020E0502030303020204" pitchFamily="34" charset="0"/>
                <a:cs typeface="Arial" panose="020B0604020202020204" pitchFamily="34" charset="0"/>
              </a:rPr>
              <a:t>Près de deux années d’investigations ont été menées pour :</a:t>
            </a:r>
          </a:p>
          <a:p>
            <a:pPr marL="0" indent="0">
              <a:buNone/>
            </a:pPr>
            <a:r>
              <a:rPr lang="fr-FR" sz="2900" dirty="0">
                <a:solidFill>
                  <a:schemeClr val="accent1">
                    <a:lumMod val="75000"/>
                  </a:schemeClr>
                </a:solidFill>
                <a:latin typeface="Candara" panose="020E0502030303020204" pitchFamily="34" charset="0"/>
                <a:cs typeface="Arial" panose="020B0604020202020204" pitchFamily="34" charset="0"/>
              </a:rPr>
              <a:t>- Etablir un état de l’art technique et réglementaire ;</a:t>
            </a:r>
          </a:p>
          <a:p>
            <a:pPr marL="0" indent="0">
              <a:buNone/>
            </a:pPr>
            <a:r>
              <a:rPr lang="fr-FR" sz="2900" dirty="0">
                <a:solidFill>
                  <a:schemeClr val="accent1">
                    <a:lumMod val="75000"/>
                  </a:schemeClr>
                </a:solidFill>
                <a:latin typeface="Candara" panose="020E0502030303020204" pitchFamily="34" charset="0"/>
                <a:cs typeface="Arial" panose="020B0604020202020204" pitchFamily="34" charset="0"/>
              </a:rPr>
              <a:t>- Recueillir puis analyser des données sur 180 territoires identifiés comme « villes moyennes » (ville-centre et intercommunalité) ;</a:t>
            </a:r>
          </a:p>
          <a:p>
            <a:pPr marL="0" indent="0">
              <a:buNone/>
            </a:pPr>
            <a:r>
              <a:rPr lang="fr-FR" sz="2900" dirty="0">
                <a:solidFill>
                  <a:schemeClr val="accent1">
                    <a:lumMod val="75000"/>
                  </a:schemeClr>
                </a:solidFill>
                <a:latin typeface="Candara" panose="020E0502030303020204" pitchFamily="34" charset="0"/>
                <a:cs typeface="Arial" panose="020B0604020202020204" pitchFamily="34" charset="0"/>
              </a:rPr>
              <a:t>- Rencontrer des acteurs de terrain (institutionnels et associatifs) auprès d’un panel de douze villes moyennes ;</a:t>
            </a:r>
          </a:p>
          <a:p>
            <a:pPr marL="0" indent="0">
              <a:buNone/>
            </a:pPr>
            <a:r>
              <a:rPr lang="fr-FR" sz="2900" dirty="0">
                <a:solidFill>
                  <a:schemeClr val="accent1">
                    <a:lumMod val="75000"/>
                  </a:schemeClr>
                </a:solidFill>
                <a:latin typeface="Candara" panose="020E0502030303020204" pitchFamily="34" charset="0"/>
                <a:cs typeface="Arial" panose="020B0604020202020204" pitchFamily="34" charset="0"/>
              </a:rPr>
              <a:t>- Réaliser une enquête qualitative en ligne auprès de 2 000 personnes représentatives de la population des villes moyennes et de leurs agglomérations.</a:t>
            </a:r>
          </a:p>
          <a:p>
            <a:pPr marL="0" indent="0">
              <a:buNone/>
            </a:pPr>
            <a:endParaRPr lang="fr-FR" sz="2900" dirty="0">
              <a:solidFill>
                <a:schemeClr val="accent1">
                  <a:lumMod val="75000"/>
                </a:schemeClr>
              </a:solidFill>
              <a:latin typeface="Candara" panose="020E0502030303020204" pitchFamily="34" charset="0"/>
              <a:cs typeface="Arial" panose="020B0604020202020204" pitchFamily="34" charset="0"/>
            </a:endParaRPr>
          </a:p>
          <a:p>
            <a:pPr marL="0" indent="0">
              <a:buNone/>
            </a:pPr>
            <a:r>
              <a:rPr lang="fr-FR" sz="2900" dirty="0">
                <a:solidFill>
                  <a:schemeClr val="accent1">
                    <a:lumMod val="75000"/>
                  </a:schemeClr>
                </a:solidFill>
                <a:latin typeface="Candara" panose="020E0502030303020204" pitchFamily="34" charset="0"/>
                <a:cs typeface="Arial" panose="020B0604020202020204" pitchFamily="34" charset="0"/>
              </a:rPr>
              <a:t>Les principaux objectifs à l’origine de la réalisation de cette étude étaient de :</a:t>
            </a:r>
          </a:p>
          <a:p>
            <a:pPr marL="0" indent="0">
              <a:buNone/>
            </a:pPr>
            <a:r>
              <a:rPr lang="fr-FR" sz="2900" dirty="0">
                <a:solidFill>
                  <a:schemeClr val="accent1">
                    <a:lumMod val="75000"/>
                  </a:schemeClr>
                </a:solidFill>
                <a:latin typeface="Candara" panose="020E0502030303020204" pitchFamily="34" charset="0"/>
                <a:cs typeface="Arial" panose="020B0604020202020204" pitchFamily="34" charset="0"/>
              </a:rPr>
              <a:t>- </a:t>
            </a:r>
            <a:r>
              <a:rPr lang="fr-FR" sz="2900" b="1" dirty="0">
                <a:solidFill>
                  <a:schemeClr val="accent1">
                    <a:lumMod val="75000"/>
                  </a:schemeClr>
                </a:solidFill>
                <a:latin typeface="Candara" panose="020E0502030303020204" pitchFamily="34" charset="0"/>
                <a:cs typeface="Arial" panose="020B0604020202020204" pitchFamily="34" charset="0"/>
              </a:rPr>
              <a:t>mettre en relief les dynamiques enclenchées autour du vélo dans les villes moyennes, </a:t>
            </a:r>
          </a:p>
          <a:p>
            <a:pPr marL="0" indent="0">
              <a:buNone/>
            </a:pPr>
            <a:r>
              <a:rPr lang="fr-FR" sz="2900" b="1" dirty="0">
                <a:solidFill>
                  <a:schemeClr val="accent1">
                    <a:lumMod val="75000"/>
                  </a:schemeClr>
                </a:solidFill>
                <a:latin typeface="Candara" panose="020E0502030303020204" pitchFamily="34" charset="0"/>
                <a:cs typeface="Arial" panose="020B0604020202020204" pitchFamily="34" charset="0"/>
              </a:rPr>
              <a:t>- appréhender sa place dans ce type de villes / déterminer le profil des usagers et des </a:t>
            </a:r>
            <a:r>
              <a:rPr lang="fr-FR" sz="2900" b="1" dirty="0" err="1">
                <a:solidFill>
                  <a:schemeClr val="accent1">
                    <a:lumMod val="75000"/>
                  </a:schemeClr>
                </a:solidFill>
                <a:latin typeface="Candara" panose="020E0502030303020204" pitchFamily="34" charset="0"/>
                <a:cs typeface="Arial" panose="020B0604020202020204" pitchFamily="34" charset="0"/>
              </a:rPr>
              <a:t>non-usagers</a:t>
            </a:r>
            <a:endParaRPr lang="fr-FR" sz="29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2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2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8600" b="1"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80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400" i="1" dirty="0">
              <a:solidFill>
                <a:schemeClr val="accent1">
                  <a:lumMod val="75000"/>
                </a:schemeClr>
              </a:solidFill>
              <a:latin typeface="Candara" panose="020E0502030303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2A0A1DD2-B927-0C80-4EF5-EE6145D832CD}"/>
              </a:ext>
            </a:extLst>
          </p:cNvPr>
          <p:cNvPicPr>
            <a:picLocks noChangeAspect="1"/>
          </p:cNvPicPr>
          <p:nvPr/>
        </p:nvPicPr>
        <p:blipFill>
          <a:blip r:embed="rId2"/>
          <a:stretch>
            <a:fillRect/>
          </a:stretch>
        </p:blipFill>
        <p:spPr>
          <a:xfrm>
            <a:off x="10642618" y="5596360"/>
            <a:ext cx="1549382" cy="1261640"/>
          </a:xfrm>
          <a:prstGeom prst="rect">
            <a:avLst/>
          </a:prstGeom>
        </p:spPr>
      </p:pic>
    </p:spTree>
    <p:extLst>
      <p:ext uri="{BB962C8B-B14F-4D97-AF65-F5344CB8AC3E}">
        <p14:creationId xmlns:p14="http://schemas.microsoft.com/office/powerpoint/2010/main" val="220476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A70917C-5174-DF37-DD99-B013E11199EA}"/>
              </a:ext>
            </a:extLst>
          </p:cNvPr>
          <p:cNvSpPr>
            <a:spLocks noGrp="1"/>
          </p:cNvSpPr>
          <p:nvPr>
            <p:ph type="title"/>
          </p:nvPr>
        </p:nvSpPr>
        <p:spPr>
          <a:xfrm>
            <a:off x="839788" y="104776"/>
            <a:ext cx="10515600" cy="994820"/>
          </a:xfrm>
        </p:spPr>
        <p:txBody>
          <a:bodyPr>
            <a:normAutofit/>
          </a:bodyPr>
          <a:lstStyle/>
          <a:p>
            <a:pPr algn="ctr"/>
            <a:r>
              <a:rPr lang="fr-FR" sz="2000" b="1" i="1" dirty="0">
                <a:solidFill>
                  <a:schemeClr val="accent1">
                    <a:lumMod val="75000"/>
                  </a:schemeClr>
                </a:solidFill>
              </a:rPr>
              <a:t>Journée d'étude Réseaux Express Vélo à Chambéry</a:t>
            </a:r>
            <a:br>
              <a:rPr lang="fr-FR" sz="2000" b="1" i="1" dirty="0">
                <a:solidFill>
                  <a:schemeClr val="accent1">
                    <a:lumMod val="75000"/>
                  </a:schemeClr>
                </a:solidFill>
              </a:rPr>
            </a:br>
            <a:r>
              <a:rPr lang="fr-FR" sz="2000" b="1" i="1" dirty="0">
                <a:solidFill>
                  <a:schemeClr val="accent1">
                    <a:lumMod val="75000"/>
                  </a:schemeClr>
                </a:solidFill>
              </a:rPr>
              <a:t>Jeudi 18 janvier 2024</a:t>
            </a:r>
          </a:p>
        </p:txBody>
      </p:sp>
      <p:sp>
        <p:nvSpPr>
          <p:cNvPr id="6" name="Espace réservé du contenu 5">
            <a:extLst>
              <a:ext uri="{FF2B5EF4-FFF2-40B4-BE49-F238E27FC236}">
                <a16:creationId xmlns:a16="http://schemas.microsoft.com/office/drawing/2014/main" id="{4121E0C1-79E1-5AF7-D3D9-5E113618D79E}"/>
              </a:ext>
            </a:extLst>
          </p:cNvPr>
          <p:cNvSpPr>
            <a:spLocks noGrp="1"/>
          </p:cNvSpPr>
          <p:nvPr>
            <p:ph sz="half" idx="2"/>
          </p:nvPr>
        </p:nvSpPr>
        <p:spPr>
          <a:xfrm>
            <a:off x="839787" y="1467853"/>
            <a:ext cx="9717377" cy="5063575"/>
          </a:xfrm>
        </p:spPr>
        <p:txBody>
          <a:bodyPr>
            <a:normAutofit/>
          </a:bodyPr>
          <a:lstStyle/>
          <a:p>
            <a:pPr marL="0" indent="0">
              <a:buNone/>
            </a:pPr>
            <a:r>
              <a:rPr lang="fr-FR" sz="2600" b="1" dirty="0">
                <a:solidFill>
                  <a:schemeClr val="accent1">
                    <a:lumMod val="75000"/>
                  </a:schemeClr>
                </a:solidFill>
                <a:latin typeface="Candara" panose="020E0502030303020204" pitchFamily="34" charset="0"/>
                <a:cs typeface="Arial" panose="020B0604020202020204" pitchFamily="34" charset="0"/>
              </a:rPr>
              <a:t>3- Présentation de l’étude « Pratiques et usages du vélo dans les villes moyennes »</a:t>
            </a:r>
          </a:p>
          <a:p>
            <a:pPr marL="0" indent="0">
              <a:buNone/>
            </a:pPr>
            <a:r>
              <a:rPr lang="fr-FR" sz="2000" b="1" dirty="0">
                <a:solidFill>
                  <a:schemeClr val="accent1">
                    <a:lumMod val="75000"/>
                  </a:schemeClr>
                </a:solidFill>
                <a:latin typeface="Candara" panose="020E0502030303020204" pitchFamily="34" charset="0"/>
                <a:cs typeface="Arial" panose="020B0604020202020204" pitchFamily="34" charset="0"/>
              </a:rPr>
              <a:t>Le vélo, un mode trop discret</a:t>
            </a:r>
          </a:p>
          <a:p>
            <a:pPr marL="0" indent="0">
              <a:buNone/>
            </a:pPr>
            <a:r>
              <a:rPr lang="fr-FR" sz="2000" dirty="0">
                <a:solidFill>
                  <a:schemeClr val="accent1">
                    <a:lumMod val="75000"/>
                  </a:schemeClr>
                </a:solidFill>
                <a:latin typeface="Candara" panose="020E0502030303020204" pitchFamily="34" charset="0"/>
                <a:cs typeface="Arial" panose="020B0604020202020204" pitchFamily="34" charset="0"/>
              </a:rPr>
              <a:t>Le vélo est présent dans la vie des habitants des villes moyennes (en termes d’équipement 69% des ménages possèdent au moins un vélo) mais, au-delà des usagers les plus réguliers, sa pratique y est moins intense que sur le reste du territoire. </a:t>
            </a:r>
          </a:p>
          <a:p>
            <a:pPr marL="0" indent="0">
              <a:buNone/>
            </a:pPr>
            <a:r>
              <a:rPr lang="fr-FR" sz="2000" dirty="0">
                <a:solidFill>
                  <a:schemeClr val="accent1">
                    <a:lumMod val="75000"/>
                  </a:schemeClr>
                </a:solidFill>
                <a:latin typeface="Candara" panose="020E0502030303020204" pitchFamily="34" charset="0"/>
                <a:cs typeface="Arial" panose="020B0604020202020204" pitchFamily="34" charset="0"/>
              </a:rPr>
              <a:t>Le </a:t>
            </a:r>
            <a:r>
              <a:rPr lang="fr-FR" sz="2000" b="1" dirty="0">
                <a:solidFill>
                  <a:schemeClr val="accent1">
                    <a:lumMod val="75000"/>
                  </a:schemeClr>
                </a:solidFill>
                <a:latin typeface="Candara" panose="020E0502030303020204" pitchFamily="34" charset="0"/>
                <a:cs typeface="Arial" panose="020B0604020202020204" pitchFamily="34" charset="0"/>
              </a:rPr>
              <a:t>vélo y est ainsi avant tout perçu comme une activité sportive et/ou un loisir plutôt qu’un mode de déplacement</a:t>
            </a:r>
            <a:r>
              <a:rPr lang="fr-FR" sz="2000" dirty="0">
                <a:solidFill>
                  <a:schemeClr val="accent1">
                    <a:lumMod val="75000"/>
                  </a:schemeClr>
                </a:solidFill>
                <a:latin typeface="Candara" panose="020E0502030303020204" pitchFamily="34" charset="0"/>
                <a:cs typeface="Arial" panose="020B0604020202020204" pitchFamily="34" charset="0"/>
              </a:rPr>
              <a:t>, avec 46% des personnes interrogées pour cette étude déclarant que le vélo sert avant tout aux loisirs et 32% à faire du sport, contre seulement </a:t>
            </a:r>
            <a:r>
              <a:rPr lang="fr-FR" sz="2000" b="1" dirty="0">
                <a:solidFill>
                  <a:schemeClr val="accent1">
                    <a:lumMod val="75000"/>
                  </a:schemeClr>
                </a:solidFill>
                <a:latin typeface="Candara" panose="020E0502030303020204" pitchFamily="34" charset="0"/>
                <a:cs typeface="Arial" panose="020B0604020202020204" pitchFamily="34" charset="0"/>
              </a:rPr>
              <a:t>22% de répondants </a:t>
            </a:r>
            <a:r>
              <a:rPr lang="fr-FR" sz="2000" dirty="0">
                <a:solidFill>
                  <a:schemeClr val="accent1">
                    <a:lumMod val="75000"/>
                  </a:schemeClr>
                </a:solidFill>
                <a:latin typeface="Candara" panose="020E0502030303020204" pitchFamily="34" charset="0"/>
                <a:cs typeface="Arial" panose="020B0604020202020204" pitchFamily="34" charset="0"/>
              </a:rPr>
              <a:t>qui </a:t>
            </a:r>
            <a:r>
              <a:rPr lang="fr-FR" sz="2000" b="1" dirty="0">
                <a:solidFill>
                  <a:schemeClr val="accent1">
                    <a:lumMod val="75000"/>
                  </a:schemeClr>
                </a:solidFill>
                <a:latin typeface="Candara" panose="020E0502030303020204" pitchFamily="34" charset="0"/>
                <a:cs typeface="Arial" panose="020B0604020202020204" pitchFamily="34" charset="0"/>
              </a:rPr>
              <a:t>l’associent aux déplacements du quotidien</a:t>
            </a:r>
            <a:r>
              <a:rPr lang="fr-FR" sz="2000" dirty="0">
                <a:solidFill>
                  <a:schemeClr val="accent1">
                    <a:lumMod val="75000"/>
                  </a:schemeClr>
                </a:solidFill>
                <a:latin typeface="Candara" panose="020E0502030303020204" pitchFamily="34" charset="0"/>
                <a:cs typeface="Arial" panose="020B0604020202020204" pitchFamily="34" charset="0"/>
              </a:rPr>
              <a:t>. </a:t>
            </a:r>
          </a:p>
          <a:p>
            <a:pPr marL="0" indent="0">
              <a:buNone/>
            </a:pPr>
            <a:r>
              <a:rPr lang="fr-FR" sz="2000" dirty="0">
                <a:solidFill>
                  <a:schemeClr val="accent1">
                    <a:lumMod val="75000"/>
                  </a:schemeClr>
                </a:solidFill>
                <a:latin typeface="Candara" panose="020E0502030303020204" pitchFamily="34" charset="0"/>
                <a:cs typeface="Arial" panose="020B0604020202020204" pitchFamily="34" charset="0"/>
              </a:rPr>
              <a:t>Les « focus groups » réalisés dans les 12 territoires du panel d’étude ont confirmé ces représentations du déplacement à vélo, associé aux loisirs souvent en famille et dans la nature, et à l’inverse un usage en ville dangereux et peu naturel.</a:t>
            </a:r>
          </a:p>
          <a:p>
            <a:pPr marL="0" indent="0">
              <a:buNone/>
            </a:pPr>
            <a:endParaRPr lang="fr-FR" sz="20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8600" b="1"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80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400" i="1" dirty="0">
              <a:solidFill>
                <a:schemeClr val="accent1">
                  <a:lumMod val="75000"/>
                </a:schemeClr>
              </a:solidFill>
              <a:latin typeface="Candara" panose="020E0502030303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2A0A1DD2-B927-0C80-4EF5-EE6145D832CD}"/>
              </a:ext>
            </a:extLst>
          </p:cNvPr>
          <p:cNvPicPr>
            <a:picLocks noChangeAspect="1"/>
          </p:cNvPicPr>
          <p:nvPr/>
        </p:nvPicPr>
        <p:blipFill>
          <a:blip r:embed="rId2"/>
          <a:stretch>
            <a:fillRect/>
          </a:stretch>
        </p:blipFill>
        <p:spPr>
          <a:xfrm>
            <a:off x="10642618" y="5596360"/>
            <a:ext cx="1549382" cy="1261640"/>
          </a:xfrm>
          <a:prstGeom prst="rect">
            <a:avLst/>
          </a:prstGeom>
        </p:spPr>
      </p:pic>
    </p:spTree>
    <p:extLst>
      <p:ext uri="{BB962C8B-B14F-4D97-AF65-F5344CB8AC3E}">
        <p14:creationId xmlns:p14="http://schemas.microsoft.com/office/powerpoint/2010/main" val="252142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A70917C-5174-DF37-DD99-B013E11199EA}"/>
              </a:ext>
            </a:extLst>
          </p:cNvPr>
          <p:cNvSpPr>
            <a:spLocks noGrp="1"/>
          </p:cNvSpPr>
          <p:nvPr>
            <p:ph type="title"/>
          </p:nvPr>
        </p:nvSpPr>
        <p:spPr>
          <a:xfrm>
            <a:off x="839788" y="104776"/>
            <a:ext cx="10515600" cy="994820"/>
          </a:xfrm>
        </p:spPr>
        <p:txBody>
          <a:bodyPr>
            <a:normAutofit/>
          </a:bodyPr>
          <a:lstStyle/>
          <a:p>
            <a:pPr algn="ctr"/>
            <a:r>
              <a:rPr lang="fr-FR" sz="2000" b="1" i="1" dirty="0">
                <a:solidFill>
                  <a:schemeClr val="accent1">
                    <a:lumMod val="75000"/>
                  </a:schemeClr>
                </a:solidFill>
              </a:rPr>
              <a:t>Journée d'étude Réseaux Express Vélo à Chambéry</a:t>
            </a:r>
            <a:br>
              <a:rPr lang="fr-FR" sz="2000" b="1" i="1" dirty="0">
                <a:solidFill>
                  <a:schemeClr val="accent1">
                    <a:lumMod val="75000"/>
                  </a:schemeClr>
                </a:solidFill>
              </a:rPr>
            </a:br>
            <a:r>
              <a:rPr lang="fr-FR" sz="2000" b="1" i="1" dirty="0">
                <a:solidFill>
                  <a:schemeClr val="accent1">
                    <a:lumMod val="75000"/>
                  </a:schemeClr>
                </a:solidFill>
              </a:rPr>
              <a:t>Jeudi 18 janvier 2024</a:t>
            </a:r>
          </a:p>
        </p:txBody>
      </p:sp>
      <p:sp>
        <p:nvSpPr>
          <p:cNvPr id="6" name="Espace réservé du contenu 5">
            <a:extLst>
              <a:ext uri="{FF2B5EF4-FFF2-40B4-BE49-F238E27FC236}">
                <a16:creationId xmlns:a16="http://schemas.microsoft.com/office/drawing/2014/main" id="{4121E0C1-79E1-5AF7-D3D9-5E113618D79E}"/>
              </a:ext>
            </a:extLst>
          </p:cNvPr>
          <p:cNvSpPr>
            <a:spLocks noGrp="1"/>
          </p:cNvSpPr>
          <p:nvPr>
            <p:ph sz="half" idx="2"/>
          </p:nvPr>
        </p:nvSpPr>
        <p:spPr>
          <a:xfrm>
            <a:off x="839787" y="1467853"/>
            <a:ext cx="9919258" cy="5063575"/>
          </a:xfrm>
        </p:spPr>
        <p:txBody>
          <a:bodyPr>
            <a:normAutofit/>
          </a:bodyPr>
          <a:lstStyle/>
          <a:p>
            <a:pPr marL="0" indent="0">
              <a:buNone/>
            </a:pPr>
            <a:r>
              <a:rPr lang="fr-FR" sz="2600" b="1" dirty="0">
                <a:solidFill>
                  <a:schemeClr val="accent1">
                    <a:lumMod val="75000"/>
                  </a:schemeClr>
                </a:solidFill>
                <a:latin typeface="Candara" panose="020E0502030303020204" pitchFamily="34" charset="0"/>
                <a:cs typeface="Arial" panose="020B0604020202020204" pitchFamily="34" charset="0"/>
              </a:rPr>
              <a:t>3- Présentation de l’étude « Pratiques et usages du vélo dans les villes moyennes »</a:t>
            </a:r>
          </a:p>
          <a:p>
            <a:pPr marL="0" indent="0">
              <a:buNone/>
            </a:pPr>
            <a:endParaRPr lang="fr-FR" sz="2200" b="1" dirty="0">
              <a:solidFill>
                <a:schemeClr val="accent1">
                  <a:lumMod val="75000"/>
                </a:schemeClr>
              </a:solidFill>
              <a:latin typeface="Candara" panose="020E0502030303020204" pitchFamily="34" charset="0"/>
              <a:cs typeface="Arial" panose="020B0604020202020204" pitchFamily="34" charset="0"/>
            </a:endParaRPr>
          </a:p>
          <a:p>
            <a:pPr marL="0" indent="0">
              <a:buNone/>
            </a:pPr>
            <a:r>
              <a:rPr lang="fr-FR" sz="2200" b="1" dirty="0">
                <a:solidFill>
                  <a:schemeClr val="accent1">
                    <a:lumMod val="75000"/>
                  </a:schemeClr>
                </a:solidFill>
                <a:latin typeface="Candara" panose="020E0502030303020204" pitchFamily="34" charset="0"/>
                <a:cs typeface="Arial" panose="020B0604020202020204" pitchFamily="34" charset="0"/>
              </a:rPr>
              <a:t>Freins et motivations des usagers quotidiens sont liés à deux dimensions </a:t>
            </a:r>
          </a:p>
          <a:p>
            <a:pPr>
              <a:buFont typeface="Wingdings" pitchFamily="2" charset="2"/>
              <a:buChar char="ü"/>
            </a:pPr>
            <a:r>
              <a:rPr lang="fr-FR" sz="2200" dirty="0">
                <a:solidFill>
                  <a:schemeClr val="accent1">
                    <a:lumMod val="75000"/>
                  </a:schemeClr>
                </a:solidFill>
                <a:latin typeface="Candara" panose="020E0502030303020204" pitchFamily="34" charset="0"/>
                <a:cs typeface="Arial" panose="020B0604020202020204" pitchFamily="34" charset="0"/>
              </a:rPr>
              <a:t> à des </a:t>
            </a:r>
            <a:r>
              <a:rPr lang="fr-FR" sz="2200" b="1" dirty="0">
                <a:solidFill>
                  <a:schemeClr val="accent1">
                    <a:lumMod val="75000"/>
                  </a:schemeClr>
                </a:solidFill>
                <a:latin typeface="Candara" panose="020E0502030303020204" pitchFamily="34" charset="0"/>
                <a:cs typeface="Arial" panose="020B0604020202020204" pitchFamily="34" charset="0"/>
              </a:rPr>
              <a:t>facteurs pratiques</a:t>
            </a:r>
            <a:r>
              <a:rPr lang="fr-FR" sz="2200" dirty="0">
                <a:solidFill>
                  <a:schemeClr val="accent1">
                    <a:lumMod val="75000"/>
                  </a:schemeClr>
                </a:solidFill>
                <a:latin typeface="Candara" panose="020E0502030303020204" pitchFamily="34" charset="0"/>
                <a:cs typeface="Arial" panose="020B0604020202020204" pitchFamily="34" charset="0"/>
              </a:rPr>
              <a:t> : reposent sur l’organisation de l’espace public, de l’environnement physique et matériel</a:t>
            </a:r>
          </a:p>
          <a:p>
            <a:pPr>
              <a:buFont typeface="Wingdings" pitchFamily="2" charset="2"/>
              <a:buChar char="ü"/>
            </a:pPr>
            <a:r>
              <a:rPr lang="fr-FR" sz="2200" dirty="0">
                <a:solidFill>
                  <a:schemeClr val="accent1">
                    <a:lumMod val="75000"/>
                  </a:schemeClr>
                </a:solidFill>
                <a:latin typeface="Candara" panose="020E0502030303020204" pitchFamily="34" charset="0"/>
                <a:cs typeface="Arial" panose="020B0604020202020204" pitchFamily="34" charset="0"/>
              </a:rPr>
              <a:t> à des </a:t>
            </a:r>
            <a:r>
              <a:rPr lang="fr-FR" sz="2200" b="1" dirty="0">
                <a:solidFill>
                  <a:schemeClr val="accent1">
                    <a:lumMod val="75000"/>
                  </a:schemeClr>
                </a:solidFill>
                <a:latin typeface="Candara" panose="020E0502030303020204" pitchFamily="34" charset="0"/>
                <a:cs typeface="Arial" panose="020B0604020202020204" pitchFamily="34" charset="0"/>
              </a:rPr>
              <a:t>facteurs psychosociaux </a:t>
            </a:r>
            <a:r>
              <a:rPr lang="fr-FR" sz="2200" dirty="0">
                <a:solidFill>
                  <a:schemeClr val="accent1">
                    <a:lumMod val="75000"/>
                  </a:schemeClr>
                </a:solidFill>
                <a:latin typeface="Candara" panose="020E0502030303020204" pitchFamily="34" charset="0"/>
                <a:cs typeface="Arial" panose="020B0604020202020204" pitchFamily="34" charset="0"/>
              </a:rPr>
              <a:t>: comprennent les représentations et comportements individuels, les valeurs, les imaginaires et les normes sociales</a:t>
            </a:r>
          </a:p>
          <a:p>
            <a:pPr marL="0" indent="0">
              <a:buNone/>
            </a:pPr>
            <a:endParaRPr lang="fr-FR" sz="22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80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400" i="1" dirty="0">
              <a:solidFill>
                <a:schemeClr val="accent1">
                  <a:lumMod val="75000"/>
                </a:schemeClr>
              </a:solidFill>
              <a:latin typeface="Candara" panose="020E0502030303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2A0A1DD2-B927-0C80-4EF5-EE6145D832CD}"/>
              </a:ext>
            </a:extLst>
          </p:cNvPr>
          <p:cNvPicPr>
            <a:picLocks noChangeAspect="1"/>
          </p:cNvPicPr>
          <p:nvPr/>
        </p:nvPicPr>
        <p:blipFill>
          <a:blip r:embed="rId2"/>
          <a:stretch>
            <a:fillRect/>
          </a:stretch>
        </p:blipFill>
        <p:spPr>
          <a:xfrm>
            <a:off x="10642618" y="5596360"/>
            <a:ext cx="1549382" cy="1261640"/>
          </a:xfrm>
          <a:prstGeom prst="rect">
            <a:avLst/>
          </a:prstGeom>
        </p:spPr>
      </p:pic>
    </p:spTree>
    <p:extLst>
      <p:ext uri="{BB962C8B-B14F-4D97-AF65-F5344CB8AC3E}">
        <p14:creationId xmlns:p14="http://schemas.microsoft.com/office/powerpoint/2010/main" val="187874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A70917C-5174-DF37-DD99-B013E11199EA}"/>
              </a:ext>
            </a:extLst>
          </p:cNvPr>
          <p:cNvSpPr>
            <a:spLocks noGrp="1"/>
          </p:cNvSpPr>
          <p:nvPr>
            <p:ph type="title"/>
          </p:nvPr>
        </p:nvSpPr>
        <p:spPr>
          <a:xfrm>
            <a:off x="839788" y="104776"/>
            <a:ext cx="10515600" cy="994820"/>
          </a:xfrm>
        </p:spPr>
        <p:txBody>
          <a:bodyPr>
            <a:normAutofit/>
          </a:bodyPr>
          <a:lstStyle/>
          <a:p>
            <a:pPr algn="ctr"/>
            <a:r>
              <a:rPr lang="fr-FR" sz="2000" b="1" i="1" dirty="0">
                <a:solidFill>
                  <a:schemeClr val="accent1">
                    <a:lumMod val="75000"/>
                  </a:schemeClr>
                </a:solidFill>
              </a:rPr>
              <a:t>Journée d'étude Réseaux Express Vélo à Chambéry</a:t>
            </a:r>
            <a:br>
              <a:rPr lang="fr-FR" sz="2000" b="1" i="1" dirty="0">
                <a:solidFill>
                  <a:schemeClr val="accent1">
                    <a:lumMod val="75000"/>
                  </a:schemeClr>
                </a:solidFill>
              </a:rPr>
            </a:br>
            <a:r>
              <a:rPr lang="fr-FR" sz="2000" b="1" i="1" dirty="0">
                <a:solidFill>
                  <a:schemeClr val="accent1">
                    <a:lumMod val="75000"/>
                  </a:schemeClr>
                </a:solidFill>
              </a:rPr>
              <a:t>Jeudi 18 janvier 2024</a:t>
            </a:r>
          </a:p>
        </p:txBody>
      </p:sp>
      <p:sp>
        <p:nvSpPr>
          <p:cNvPr id="6" name="Espace réservé du contenu 5">
            <a:extLst>
              <a:ext uri="{FF2B5EF4-FFF2-40B4-BE49-F238E27FC236}">
                <a16:creationId xmlns:a16="http://schemas.microsoft.com/office/drawing/2014/main" id="{4121E0C1-79E1-5AF7-D3D9-5E113618D79E}"/>
              </a:ext>
            </a:extLst>
          </p:cNvPr>
          <p:cNvSpPr>
            <a:spLocks noGrp="1"/>
          </p:cNvSpPr>
          <p:nvPr>
            <p:ph sz="half" idx="2"/>
          </p:nvPr>
        </p:nvSpPr>
        <p:spPr>
          <a:xfrm>
            <a:off x="374073" y="1467853"/>
            <a:ext cx="10515600" cy="5063575"/>
          </a:xfrm>
        </p:spPr>
        <p:txBody>
          <a:bodyPr>
            <a:normAutofit lnSpcReduction="10000"/>
          </a:bodyPr>
          <a:lstStyle/>
          <a:p>
            <a:pPr marL="0" indent="0">
              <a:buNone/>
            </a:pPr>
            <a:r>
              <a:rPr lang="fr-FR" sz="2600" b="1" dirty="0">
                <a:solidFill>
                  <a:schemeClr val="accent1">
                    <a:lumMod val="75000"/>
                  </a:schemeClr>
                </a:solidFill>
                <a:latin typeface="Candara" panose="020E0502030303020204" pitchFamily="34" charset="0"/>
                <a:cs typeface="Arial" panose="020B0604020202020204" pitchFamily="34" charset="0"/>
              </a:rPr>
              <a:t>3- Présentation de l’étude « Pratiques et usages du vélo dans les villes moyennes »</a:t>
            </a:r>
          </a:p>
          <a:p>
            <a:pPr marL="0" indent="0">
              <a:buNone/>
            </a:pPr>
            <a:r>
              <a:rPr lang="fr-FR" sz="2200" dirty="0">
                <a:solidFill>
                  <a:schemeClr val="accent1">
                    <a:lumMod val="75000"/>
                  </a:schemeClr>
                </a:solidFill>
                <a:latin typeface="Candara" panose="020E0502030303020204" pitchFamily="34" charset="0"/>
                <a:cs typeface="Arial" panose="020B0604020202020204" pitchFamily="34" charset="0"/>
              </a:rPr>
              <a:t>En tenant compte de ces deux dimensions, les </a:t>
            </a:r>
            <a:r>
              <a:rPr lang="fr-FR" sz="2200" b="1" dirty="0">
                <a:solidFill>
                  <a:schemeClr val="accent1">
                    <a:lumMod val="75000"/>
                  </a:schemeClr>
                </a:solidFill>
                <a:latin typeface="Candara" panose="020E0502030303020204" pitchFamily="34" charset="0"/>
                <a:cs typeface="Arial" panose="020B0604020202020204" pitchFamily="34" charset="0"/>
              </a:rPr>
              <a:t>quatre images prégnantes qui ressortent au sujet du vélo </a:t>
            </a:r>
            <a:r>
              <a:rPr lang="fr-FR" sz="2200" dirty="0">
                <a:solidFill>
                  <a:schemeClr val="accent1">
                    <a:lumMod val="75000"/>
                  </a:schemeClr>
                </a:solidFill>
                <a:latin typeface="Candara" panose="020E0502030303020204" pitchFamily="34" charset="0"/>
                <a:cs typeface="Arial" panose="020B0604020202020204" pitchFamily="34" charset="0"/>
              </a:rPr>
              <a:t>sont :</a:t>
            </a:r>
          </a:p>
          <a:p>
            <a:pPr marL="0" indent="0">
              <a:buNone/>
            </a:pPr>
            <a:r>
              <a:rPr lang="fr-FR" sz="2200" dirty="0">
                <a:solidFill>
                  <a:schemeClr val="accent1">
                    <a:lumMod val="75000"/>
                  </a:schemeClr>
                </a:solidFill>
                <a:latin typeface="Candara" panose="020E0502030303020204" pitchFamily="34" charset="0"/>
                <a:cs typeface="Arial" panose="020B0604020202020204" pitchFamily="34" charset="0"/>
              </a:rPr>
              <a:t>- la </a:t>
            </a:r>
            <a:r>
              <a:rPr lang="fr-FR" sz="2200" b="1" dirty="0">
                <a:solidFill>
                  <a:schemeClr val="accent1">
                    <a:lumMod val="75000"/>
                  </a:schemeClr>
                </a:solidFill>
                <a:latin typeface="Candara" panose="020E0502030303020204" pitchFamily="34" charset="0"/>
                <a:cs typeface="Arial" panose="020B0604020202020204" pitchFamily="34" charset="0"/>
              </a:rPr>
              <a:t>mise en danger </a:t>
            </a:r>
            <a:r>
              <a:rPr lang="fr-FR" sz="2200" dirty="0">
                <a:solidFill>
                  <a:schemeClr val="accent1">
                    <a:lumMod val="75000"/>
                  </a:schemeClr>
                </a:solidFill>
                <a:latin typeface="Candara" panose="020E0502030303020204" pitchFamily="34" charset="0"/>
                <a:cs typeface="Arial" panose="020B0604020202020204" pitchFamily="34" charset="0"/>
              </a:rPr>
              <a:t>: </a:t>
            </a:r>
            <a:r>
              <a:rPr lang="fr-FR" sz="2000" dirty="0">
                <a:solidFill>
                  <a:schemeClr val="accent1">
                    <a:lumMod val="75000"/>
                  </a:schemeClr>
                </a:solidFill>
                <a:latin typeface="Candara" panose="020E0502030303020204" pitchFamily="34" charset="0"/>
                <a:cs typeface="Arial" panose="020B0604020202020204" pitchFamily="34" charset="0"/>
              </a:rPr>
              <a:t>un tiers des habitants qui n’utilisent pas le vélo évoquent la crainte de la voiture, avec une grande diversité de causes à ce sentiment d’insécurité (état de la voirie, manque d’infrastructures dédiées, vols ou accidents vécus…)</a:t>
            </a:r>
          </a:p>
          <a:p>
            <a:pPr marL="0" indent="0">
              <a:buNone/>
            </a:pPr>
            <a:r>
              <a:rPr lang="fr-FR" sz="2200" dirty="0">
                <a:solidFill>
                  <a:schemeClr val="accent1">
                    <a:lumMod val="75000"/>
                  </a:schemeClr>
                </a:solidFill>
                <a:latin typeface="Candara" panose="020E0502030303020204" pitchFamily="34" charset="0"/>
                <a:cs typeface="Arial" panose="020B0604020202020204" pitchFamily="34" charset="0"/>
              </a:rPr>
              <a:t>- </a:t>
            </a:r>
            <a:r>
              <a:rPr lang="fr-FR" sz="2200" b="1" dirty="0">
                <a:solidFill>
                  <a:schemeClr val="accent1">
                    <a:lumMod val="75000"/>
                  </a:schemeClr>
                </a:solidFill>
                <a:latin typeface="Candara" panose="020E0502030303020204" pitchFamily="34" charset="0"/>
                <a:cs typeface="Arial" panose="020B0604020202020204" pitchFamily="34" charset="0"/>
              </a:rPr>
              <a:t>un loisir, dans la nature, loin des villes </a:t>
            </a:r>
            <a:r>
              <a:rPr lang="fr-FR" sz="2200" dirty="0">
                <a:solidFill>
                  <a:schemeClr val="accent1">
                    <a:lumMod val="75000"/>
                  </a:schemeClr>
                </a:solidFill>
                <a:latin typeface="Candara" panose="020E0502030303020204" pitchFamily="34" charset="0"/>
                <a:cs typeface="Arial" panose="020B0604020202020204" pitchFamily="34" charset="0"/>
              </a:rPr>
              <a:t>: </a:t>
            </a:r>
            <a:r>
              <a:rPr lang="fr-FR" sz="2000" dirty="0">
                <a:solidFill>
                  <a:schemeClr val="accent1">
                    <a:lumMod val="75000"/>
                  </a:schemeClr>
                </a:solidFill>
                <a:latin typeface="Candara" panose="020E0502030303020204" pitchFamily="34" charset="0"/>
                <a:cs typeface="Arial" panose="020B0604020202020204" pitchFamily="34" charset="0"/>
              </a:rPr>
              <a:t>la pratique du vélo est souvent associée à des espaces naturels (loin des voitures) renvoyant ainsi à des temps des déconnexion, à des moments de loisirs, ce qui permet de les relier mentalement à des affects très positifs, annihilant la question d’une utilisation au quotidien</a:t>
            </a:r>
          </a:p>
          <a:p>
            <a:pPr marL="0" indent="0">
              <a:buNone/>
            </a:pPr>
            <a:r>
              <a:rPr lang="fr-FR" sz="2200" dirty="0">
                <a:solidFill>
                  <a:schemeClr val="accent1">
                    <a:lumMod val="75000"/>
                  </a:schemeClr>
                </a:solidFill>
                <a:latin typeface="Candara" panose="020E0502030303020204" pitchFamily="34" charset="0"/>
                <a:cs typeface="Arial" panose="020B0604020202020204" pitchFamily="34" charset="0"/>
              </a:rPr>
              <a:t>- un </a:t>
            </a:r>
            <a:r>
              <a:rPr lang="fr-FR" sz="2200" b="1" dirty="0">
                <a:solidFill>
                  <a:schemeClr val="accent1">
                    <a:lumMod val="75000"/>
                  </a:schemeClr>
                </a:solidFill>
                <a:latin typeface="Candara" panose="020E0502030303020204" pitchFamily="34" charset="0"/>
                <a:cs typeface="Arial" panose="020B0604020202020204" pitchFamily="34" charset="0"/>
              </a:rPr>
              <a:t>mode qui se partage </a:t>
            </a:r>
            <a:r>
              <a:rPr lang="fr-FR" sz="2200" dirty="0">
                <a:solidFill>
                  <a:schemeClr val="accent1">
                    <a:lumMod val="75000"/>
                  </a:schemeClr>
                </a:solidFill>
                <a:latin typeface="Candara" panose="020E0502030303020204" pitchFamily="34" charset="0"/>
                <a:cs typeface="Arial" panose="020B0604020202020204" pitchFamily="34" charset="0"/>
              </a:rPr>
              <a:t>: </a:t>
            </a:r>
            <a:r>
              <a:rPr lang="fr-FR" sz="2000" dirty="0">
                <a:solidFill>
                  <a:schemeClr val="accent1">
                    <a:lumMod val="75000"/>
                  </a:schemeClr>
                </a:solidFill>
                <a:latin typeface="Candara" panose="020E0502030303020204" pitchFamily="34" charset="0"/>
                <a:cs typeface="Arial" panose="020B0604020202020204" pitchFamily="34" charset="0"/>
              </a:rPr>
              <a:t>entre amis, en famille, la pratique du vélo est en majorité associée à des sorties qui se font à plusieurs (de l’apprentissage aux activités de plein-air…)</a:t>
            </a:r>
          </a:p>
          <a:p>
            <a:pPr marL="0" indent="0">
              <a:buNone/>
            </a:pPr>
            <a:r>
              <a:rPr lang="fr-FR" sz="2200" dirty="0">
                <a:solidFill>
                  <a:schemeClr val="accent1">
                    <a:lumMod val="75000"/>
                  </a:schemeClr>
                </a:solidFill>
                <a:latin typeface="Candara" panose="020E0502030303020204" pitchFamily="34" charset="0"/>
                <a:cs typeface="Arial" panose="020B0604020202020204" pitchFamily="34" charset="0"/>
              </a:rPr>
              <a:t>- </a:t>
            </a:r>
            <a:r>
              <a:rPr lang="fr-FR" sz="2200" b="1" dirty="0">
                <a:solidFill>
                  <a:schemeClr val="accent1">
                    <a:lumMod val="75000"/>
                  </a:schemeClr>
                </a:solidFill>
                <a:latin typeface="Candara" panose="020E0502030303020204" pitchFamily="34" charset="0"/>
                <a:cs typeface="Arial" panose="020B0604020202020204" pitchFamily="34" charset="0"/>
              </a:rPr>
              <a:t>difficultés à se motiver </a:t>
            </a:r>
            <a:r>
              <a:rPr lang="fr-FR" sz="2000" dirty="0">
                <a:solidFill>
                  <a:schemeClr val="accent1">
                    <a:lumMod val="75000"/>
                  </a:schemeClr>
                </a:solidFill>
                <a:latin typeface="Candara" panose="020E0502030303020204" pitchFamily="34" charset="0"/>
                <a:cs typeface="Arial" panose="020B0604020202020204" pitchFamily="34" charset="0"/>
              </a:rPr>
              <a:t>(effort physique, équipements), changer les habitudes n’est pas facile</a:t>
            </a:r>
          </a:p>
          <a:p>
            <a:pPr marL="0" indent="0">
              <a:buNone/>
            </a:pPr>
            <a:endParaRPr lang="fr-FR" sz="80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400" i="1" dirty="0">
              <a:solidFill>
                <a:schemeClr val="accent1">
                  <a:lumMod val="75000"/>
                </a:schemeClr>
              </a:solidFill>
              <a:latin typeface="Candara" panose="020E0502030303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2A0A1DD2-B927-0C80-4EF5-EE6145D832CD}"/>
              </a:ext>
            </a:extLst>
          </p:cNvPr>
          <p:cNvPicPr>
            <a:picLocks noChangeAspect="1"/>
          </p:cNvPicPr>
          <p:nvPr/>
        </p:nvPicPr>
        <p:blipFill>
          <a:blip r:embed="rId2"/>
          <a:stretch>
            <a:fillRect/>
          </a:stretch>
        </p:blipFill>
        <p:spPr>
          <a:xfrm>
            <a:off x="10642618" y="5596360"/>
            <a:ext cx="1549382" cy="1261640"/>
          </a:xfrm>
          <a:prstGeom prst="rect">
            <a:avLst/>
          </a:prstGeom>
        </p:spPr>
      </p:pic>
    </p:spTree>
    <p:extLst>
      <p:ext uri="{BB962C8B-B14F-4D97-AF65-F5344CB8AC3E}">
        <p14:creationId xmlns:p14="http://schemas.microsoft.com/office/powerpoint/2010/main" val="516293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A70917C-5174-DF37-DD99-B013E11199EA}"/>
              </a:ext>
            </a:extLst>
          </p:cNvPr>
          <p:cNvSpPr>
            <a:spLocks noGrp="1"/>
          </p:cNvSpPr>
          <p:nvPr>
            <p:ph type="title"/>
          </p:nvPr>
        </p:nvSpPr>
        <p:spPr>
          <a:xfrm>
            <a:off x="839788" y="104776"/>
            <a:ext cx="10515600" cy="994820"/>
          </a:xfrm>
        </p:spPr>
        <p:txBody>
          <a:bodyPr>
            <a:normAutofit/>
          </a:bodyPr>
          <a:lstStyle/>
          <a:p>
            <a:pPr algn="ctr"/>
            <a:r>
              <a:rPr lang="fr-FR" sz="2000" b="1" i="1" dirty="0">
                <a:solidFill>
                  <a:schemeClr val="accent1">
                    <a:lumMod val="75000"/>
                  </a:schemeClr>
                </a:solidFill>
              </a:rPr>
              <a:t>Journée d'étude Réseaux Express Vélo à Chambéry</a:t>
            </a:r>
            <a:br>
              <a:rPr lang="fr-FR" sz="2000" b="1" i="1" dirty="0">
                <a:solidFill>
                  <a:schemeClr val="accent1">
                    <a:lumMod val="75000"/>
                  </a:schemeClr>
                </a:solidFill>
              </a:rPr>
            </a:br>
            <a:r>
              <a:rPr lang="fr-FR" sz="2000" b="1" i="1" dirty="0">
                <a:solidFill>
                  <a:schemeClr val="accent1">
                    <a:lumMod val="75000"/>
                  </a:schemeClr>
                </a:solidFill>
              </a:rPr>
              <a:t>Jeudi 18 janvier 2024</a:t>
            </a:r>
          </a:p>
        </p:txBody>
      </p:sp>
      <p:sp>
        <p:nvSpPr>
          <p:cNvPr id="6" name="Espace réservé du contenu 5">
            <a:extLst>
              <a:ext uri="{FF2B5EF4-FFF2-40B4-BE49-F238E27FC236}">
                <a16:creationId xmlns:a16="http://schemas.microsoft.com/office/drawing/2014/main" id="{4121E0C1-79E1-5AF7-D3D9-5E113618D79E}"/>
              </a:ext>
            </a:extLst>
          </p:cNvPr>
          <p:cNvSpPr>
            <a:spLocks noGrp="1"/>
          </p:cNvSpPr>
          <p:nvPr>
            <p:ph sz="half" idx="2"/>
          </p:nvPr>
        </p:nvSpPr>
        <p:spPr>
          <a:xfrm>
            <a:off x="839787" y="1467853"/>
            <a:ext cx="9802831" cy="5063575"/>
          </a:xfrm>
        </p:spPr>
        <p:txBody>
          <a:bodyPr>
            <a:normAutofit fontScale="92500" lnSpcReduction="10000"/>
          </a:bodyPr>
          <a:lstStyle/>
          <a:p>
            <a:pPr marL="0" indent="0">
              <a:buNone/>
            </a:pPr>
            <a:r>
              <a:rPr lang="fr-FR" sz="2600" b="1" dirty="0">
                <a:solidFill>
                  <a:schemeClr val="accent1">
                    <a:lumMod val="75000"/>
                  </a:schemeClr>
                </a:solidFill>
                <a:latin typeface="Candara" panose="020E0502030303020204" pitchFamily="34" charset="0"/>
                <a:cs typeface="Arial" panose="020B0604020202020204" pitchFamily="34" charset="0"/>
              </a:rPr>
              <a:t>3- Présentation de l’étude « Pratiques et usages du vélo dans les villes moyennes »</a:t>
            </a:r>
          </a:p>
          <a:p>
            <a:pPr>
              <a:buFont typeface="Wingdings" pitchFamily="2" charset="2"/>
              <a:buChar char="Ø"/>
            </a:pPr>
            <a:r>
              <a:rPr lang="fr-FR" sz="2200" dirty="0">
                <a:solidFill>
                  <a:schemeClr val="accent1">
                    <a:lumMod val="75000"/>
                  </a:schemeClr>
                </a:solidFill>
                <a:latin typeface="Candara" panose="020E0502030303020204" pitchFamily="34" charset="0"/>
                <a:cs typeface="Arial" panose="020B0604020202020204" pitchFamily="34" charset="0"/>
              </a:rPr>
              <a:t>Un </a:t>
            </a:r>
            <a:r>
              <a:rPr lang="fr-FR" sz="2200" b="1" dirty="0">
                <a:solidFill>
                  <a:schemeClr val="accent1">
                    <a:lumMod val="75000"/>
                  </a:schemeClr>
                </a:solidFill>
                <a:latin typeface="Candara" panose="020E0502030303020204" pitchFamily="34" charset="0"/>
                <a:cs typeface="Arial" panose="020B0604020202020204" pitchFamily="34" charset="0"/>
              </a:rPr>
              <a:t>lien de corrélation très fort apparait entre perception de l’action des pouvoirs publics </a:t>
            </a:r>
            <a:r>
              <a:rPr lang="fr-FR" sz="2200" dirty="0">
                <a:solidFill>
                  <a:schemeClr val="accent1">
                    <a:lumMod val="75000"/>
                  </a:schemeClr>
                </a:solidFill>
                <a:latin typeface="Candara" panose="020E0502030303020204" pitchFamily="34" charset="0"/>
                <a:cs typeface="Arial" panose="020B0604020202020204" pitchFamily="34" charset="0"/>
              </a:rPr>
              <a:t>et </a:t>
            </a:r>
            <a:r>
              <a:rPr lang="fr-FR" sz="2200" b="1" dirty="0">
                <a:solidFill>
                  <a:schemeClr val="accent1">
                    <a:lumMod val="75000"/>
                  </a:schemeClr>
                </a:solidFill>
                <a:latin typeface="Candara" panose="020E0502030303020204" pitchFamily="34" charset="0"/>
                <a:cs typeface="Arial" panose="020B0604020202020204" pitchFamily="34" charset="0"/>
              </a:rPr>
              <a:t>développement des voies cyclables</a:t>
            </a:r>
            <a:r>
              <a:rPr lang="fr-FR" sz="2200" dirty="0">
                <a:solidFill>
                  <a:schemeClr val="accent1">
                    <a:lumMod val="75000"/>
                  </a:schemeClr>
                </a:solidFill>
                <a:latin typeface="Candara" panose="020E0502030303020204" pitchFamily="34" charset="0"/>
                <a:cs typeface="Arial" panose="020B0604020202020204" pitchFamily="34" charset="0"/>
              </a:rPr>
              <a:t>. </a:t>
            </a:r>
          </a:p>
          <a:p>
            <a:pPr marL="0" indent="0">
              <a:buNone/>
            </a:pPr>
            <a:r>
              <a:rPr lang="fr-FR" sz="2200" i="1" dirty="0">
                <a:solidFill>
                  <a:schemeClr val="accent1">
                    <a:lumMod val="75000"/>
                  </a:schemeClr>
                </a:solidFill>
                <a:latin typeface="Candara" panose="020E0502030303020204" pitchFamily="34" charset="0"/>
                <a:cs typeface="Arial" panose="020B0604020202020204" pitchFamily="34" charset="0"/>
              </a:rPr>
              <a:t>Le croisement des données de l’enquête avec le taux de </a:t>
            </a:r>
            <a:r>
              <a:rPr lang="fr-FR" sz="2200" i="1" dirty="0" err="1">
                <a:solidFill>
                  <a:schemeClr val="accent1">
                    <a:lumMod val="75000"/>
                  </a:schemeClr>
                </a:solidFill>
                <a:latin typeface="Candara" panose="020E0502030303020204" pitchFamily="34" charset="0"/>
                <a:cs typeface="Arial" panose="020B0604020202020204" pitchFamily="34" charset="0"/>
              </a:rPr>
              <a:t>cyclabilité</a:t>
            </a:r>
            <a:r>
              <a:rPr lang="fr-FR" sz="2200" i="1" dirty="0">
                <a:solidFill>
                  <a:schemeClr val="accent1">
                    <a:lumMod val="75000"/>
                  </a:schemeClr>
                </a:solidFill>
                <a:latin typeface="Candara" panose="020E0502030303020204" pitchFamily="34" charset="0"/>
                <a:cs typeface="Arial" panose="020B0604020202020204" pitchFamily="34" charset="0"/>
              </a:rPr>
              <a:t> de la voirie (Vélo &amp; Territoires, 2022) montre ainsi que 75% des personnes interrogées dans les territoires dotés de plus de 15% de voies cyclables déclarent que les pouvoirs publics locaux de leur lieu de résidence cherchent à encourager la pratique du vélo, contre seulement 43% des personnes interrogées dans les territoires dotés de moins de 5% de voies cyclables.</a:t>
            </a:r>
          </a:p>
          <a:p>
            <a:pPr>
              <a:buFont typeface="Wingdings" pitchFamily="2" charset="2"/>
              <a:buChar char="Ø"/>
            </a:pPr>
            <a:r>
              <a:rPr lang="fr-FR" sz="2200" b="1" dirty="0">
                <a:solidFill>
                  <a:schemeClr val="accent1">
                    <a:lumMod val="75000"/>
                  </a:schemeClr>
                </a:solidFill>
                <a:latin typeface="Candara" panose="020E0502030303020204" pitchFamily="34" charset="0"/>
                <a:cs typeface="Arial" panose="020B0604020202020204" pitchFamily="34" charset="0"/>
              </a:rPr>
              <a:t>Les villes les plus dotées en voies cyclables sont non seulement caractérisées par une pratique plus importante du vélo, mais aussi par des perceptions et des usages plus orientés sur les déplacements quotidiens</a:t>
            </a:r>
            <a:r>
              <a:rPr lang="fr-FR" sz="2200" dirty="0">
                <a:solidFill>
                  <a:schemeClr val="accent1">
                    <a:lumMod val="75000"/>
                  </a:schemeClr>
                </a:solidFill>
                <a:latin typeface="Candara" panose="020E0502030303020204" pitchFamily="34" charset="0"/>
                <a:cs typeface="Arial" panose="020B0604020202020204" pitchFamily="34" charset="0"/>
              </a:rPr>
              <a:t>. </a:t>
            </a:r>
          </a:p>
          <a:p>
            <a:pPr marL="0" indent="0">
              <a:buNone/>
            </a:pPr>
            <a:r>
              <a:rPr lang="fr-FR" sz="2200" dirty="0">
                <a:solidFill>
                  <a:schemeClr val="accent1">
                    <a:lumMod val="75000"/>
                  </a:schemeClr>
                </a:solidFill>
                <a:latin typeface="Candara" panose="020E0502030303020204" pitchFamily="34" charset="0"/>
                <a:cs typeface="Arial" panose="020B0604020202020204" pitchFamily="34" charset="0"/>
              </a:rPr>
              <a:t>32% des habitants des villes moyennes dotées de plus de 30% de voies cyclables associent ainsi principalement le vélo à un mode de déplacement, contre seulement 16% des habitants des villes moyennes avec moins de 10% de voies cyclables</a:t>
            </a:r>
          </a:p>
          <a:p>
            <a:pPr>
              <a:buFont typeface="Wingdings" pitchFamily="2" charset="2"/>
              <a:buChar char="Ø"/>
            </a:pPr>
            <a:r>
              <a:rPr lang="fr-FR" sz="2200" b="1" dirty="0">
                <a:solidFill>
                  <a:schemeClr val="accent1">
                    <a:lumMod val="75000"/>
                  </a:schemeClr>
                </a:solidFill>
                <a:latin typeface="Candara" panose="020E0502030303020204" pitchFamily="34" charset="0"/>
                <a:cs typeface="Arial" panose="020B0604020202020204" pitchFamily="34" charset="0"/>
              </a:rPr>
              <a:t>Développer une politique cyclable est donc un gage de visibilité des actions des acteurs publics</a:t>
            </a:r>
            <a:r>
              <a:rPr lang="fr-FR" sz="2200" dirty="0">
                <a:solidFill>
                  <a:schemeClr val="accent1">
                    <a:lumMod val="75000"/>
                  </a:schemeClr>
                </a:solidFill>
                <a:latin typeface="Candara" panose="020E0502030303020204" pitchFamily="34" charset="0"/>
                <a:cs typeface="Arial" panose="020B0604020202020204" pitchFamily="34" charset="0"/>
              </a:rPr>
              <a:t>.</a:t>
            </a:r>
            <a:endParaRPr lang="fr-FR" sz="8000" dirty="0">
              <a:solidFill>
                <a:schemeClr val="accent1">
                  <a:lumMod val="75000"/>
                </a:schemeClr>
              </a:solidFill>
              <a:latin typeface="Candara" panose="020E0502030303020204" pitchFamily="34" charset="0"/>
              <a:cs typeface="Arial" panose="020B0604020202020204" pitchFamily="34" charset="0"/>
            </a:endParaRPr>
          </a:p>
          <a:p>
            <a:pPr marL="0" indent="0">
              <a:buNone/>
            </a:pPr>
            <a:endParaRPr lang="fr-FR" sz="2400" i="1" dirty="0">
              <a:solidFill>
                <a:schemeClr val="accent1">
                  <a:lumMod val="75000"/>
                </a:schemeClr>
              </a:solidFill>
              <a:latin typeface="Candara" panose="020E0502030303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2A0A1DD2-B927-0C80-4EF5-EE6145D832CD}"/>
              </a:ext>
            </a:extLst>
          </p:cNvPr>
          <p:cNvPicPr>
            <a:picLocks noChangeAspect="1"/>
          </p:cNvPicPr>
          <p:nvPr/>
        </p:nvPicPr>
        <p:blipFill>
          <a:blip r:embed="rId2"/>
          <a:stretch>
            <a:fillRect/>
          </a:stretch>
        </p:blipFill>
        <p:spPr>
          <a:xfrm>
            <a:off x="10642618" y="5596360"/>
            <a:ext cx="1549382" cy="1261640"/>
          </a:xfrm>
          <a:prstGeom prst="rect">
            <a:avLst/>
          </a:prstGeom>
        </p:spPr>
      </p:pic>
    </p:spTree>
    <p:extLst>
      <p:ext uri="{BB962C8B-B14F-4D97-AF65-F5344CB8AC3E}">
        <p14:creationId xmlns:p14="http://schemas.microsoft.com/office/powerpoint/2010/main" val="39847502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6BBD6702AE7146BE5FA0956F473876" ma:contentTypeVersion="18" ma:contentTypeDescription="Crée un document." ma:contentTypeScope="" ma:versionID="b7946814539ab2cf6af28e1253169e2a">
  <xsd:schema xmlns:xsd="http://www.w3.org/2001/XMLSchema" xmlns:xs="http://www.w3.org/2001/XMLSchema" xmlns:p="http://schemas.microsoft.com/office/2006/metadata/properties" xmlns:ns2="511e4b92-75aa-4a0c-87c0-19258e365b4a" xmlns:ns3="e984217a-f72a-4805-ae97-430a9f7dbf6c" targetNamespace="http://schemas.microsoft.com/office/2006/metadata/properties" ma:root="true" ma:fieldsID="fdd21a69dd9cdde411bc986068b8769e" ns2:_="" ns3:_="">
    <xsd:import namespace="511e4b92-75aa-4a0c-87c0-19258e365b4a"/>
    <xsd:import namespace="e984217a-f72a-4805-ae97-430a9f7dbf6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1e4b92-75aa-4a0c-87c0-19258e365b4a"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05ac3b99-50fe-41be-b625-a655205f582e}" ma:internalName="TaxCatchAll" ma:showField="CatchAllData" ma:web="511e4b92-75aa-4a0c-87c0-19258e365b4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984217a-f72a-4805-ae97-430a9f7dbf6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036e39d8-c684-47bb-adf5-931be4b9f2f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936D15-FD8F-4D50-AAD1-B31A8AE7B1AC}"/>
</file>

<file path=customXml/itemProps2.xml><?xml version="1.0" encoding="utf-8"?>
<ds:datastoreItem xmlns:ds="http://schemas.openxmlformats.org/officeDocument/2006/customXml" ds:itemID="{B433F55B-1D92-48A6-A95E-7319CC67BBA8}"/>
</file>

<file path=docProps/app.xml><?xml version="1.0" encoding="utf-8"?>
<Properties xmlns="http://schemas.openxmlformats.org/officeDocument/2006/extended-properties" xmlns:vt="http://schemas.openxmlformats.org/officeDocument/2006/docPropsVTypes">
  <TotalTime>801</TotalTime>
  <Words>1428</Words>
  <Application>Microsoft Macintosh PowerPoint</Application>
  <PresentationFormat>Grand écran</PresentationFormat>
  <Paragraphs>84</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Candara</vt:lpstr>
      <vt:lpstr>Wingdings</vt:lpstr>
      <vt:lpstr>Thème Office</vt:lpstr>
      <vt:lpstr>Journée d'étude Réseaux Express Vélo à Chambéry Jeudi 18 janvier 2024</vt:lpstr>
      <vt:lpstr>Journée d'étude Réseaux Express Vélo à Chambéry Jeudi 18 janvier 2024</vt:lpstr>
      <vt:lpstr>Journée d'étude Réseaux Express Vélo à Chambéry Jeudi 18 janvier 2024</vt:lpstr>
      <vt:lpstr>Journée d'étude Réseaux Express Vélo à Chambéry Jeudi 18 janvier 2024</vt:lpstr>
      <vt:lpstr>Journée d'étude Réseaux Express Vélo à Chambéry Jeudi 18 janvier 2024</vt:lpstr>
      <vt:lpstr>Journée d'étude Réseaux Express Vélo à Chambéry Jeudi 18 janvier 2024</vt:lpstr>
      <vt:lpstr>Journée d'étude Réseaux Express Vélo à Chambéry Jeudi 18 janvier 2024</vt:lpstr>
      <vt:lpstr>Journée d'étude Réseaux Express Vélo à Chambéry Jeudi 18 janvier 2024</vt:lpstr>
      <vt:lpstr>Journée d'étude Réseaux Express Vélo à Chambéry Jeudi 18 janvier 2024</vt:lpstr>
      <vt:lpstr>Journée d'étude Réseaux Express Vélo à Chambéry Jeudi 18 janvier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Congrès 2023 de Villes de France 6 &amp; 7 juillet 2023 – Le Creusot (71)</dc:title>
  <dc:creator>Utilisateur Microsoft Office</dc:creator>
  <cp:lastModifiedBy>Microsoft Office User</cp:lastModifiedBy>
  <cp:revision>48</cp:revision>
  <dcterms:created xsi:type="dcterms:W3CDTF">2023-06-12T09:36:51Z</dcterms:created>
  <dcterms:modified xsi:type="dcterms:W3CDTF">2024-01-16T17:03:54Z</dcterms:modified>
</cp:coreProperties>
</file>