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8" r:id="rId5"/>
    <p:sldId id="282" r:id="rId6"/>
    <p:sldId id="297" r:id="rId7"/>
    <p:sldId id="266" r:id="rId8"/>
    <p:sldId id="322" r:id="rId9"/>
    <p:sldId id="316" r:id="rId10"/>
    <p:sldId id="317" r:id="rId11"/>
    <p:sldId id="318" r:id="rId12"/>
    <p:sldId id="319" r:id="rId13"/>
    <p:sldId id="320" r:id="rId14"/>
    <p:sldId id="321" r:id="rId15"/>
    <p:sldId id="27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574"/>
    <a:srgbClr val="EF77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1801A-6285-4D7F-AF12-390FDF81CF29}" v="1" dt="2024-02-06T09:23:34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2105" autoAdjust="0"/>
  </p:normalViewPr>
  <p:slideViewPr>
    <p:cSldViewPr snapToGrid="0">
      <p:cViewPr varScale="1">
        <p:scale>
          <a:sx n="70" d="100"/>
          <a:sy n="70" d="100"/>
        </p:scale>
        <p:origin x="1296" y="5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LAMBERT" userId="f6c49812-664b-481b-90c3-06292c04be05" providerId="ADAL" clId="{BDA1801A-6285-4D7F-AF12-390FDF81CF29}"/>
    <pc:docChg chg="custSel modSld">
      <pc:chgData name="Axel LAMBERT" userId="f6c49812-664b-481b-90c3-06292c04be05" providerId="ADAL" clId="{BDA1801A-6285-4D7F-AF12-390FDF81CF29}" dt="2024-02-06T09:23:49.473" v="12" actId="21"/>
      <pc:docMkLst>
        <pc:docMk/>
      </pc:docMkLst>
      <pc:sldChg chg="addSp delSp modSp mod">
        <pc:chgData name="Axel LAMBERT" userId="f6c49812-664b-481b-90c3-06292c04be05" providerId="ADAL" clId="{BDA1801A-6285-4D7F-AF12-390FDF81CF29}" dt="2024-02-06T09:23:49.473" v="12" actId="21"/>
        <pc:sldMkLst>
          <pc:docMk/>
          <pc:sldMk cId="3970504863" sldId="318"/>
        </pc:sldMkLst>
        <pc:picChg chg="add del mod modCrop">
          <ac:chgData name="Axel LAMBERT" userId="f6c49812-664b-481b-90c3-06292c04be05" providerId="ADAL" clId="{BDA1801A-6285-4D7F-AF12-390FDF81CF29}" dt="2024-02-06T09:23:49.473" v="12" actId="21"/>
          <ac:picMkLst>
            <pc:docMk/>
            <pc:sldMk cId="3970504863" sldId="318"/>
            <ac:picMk id="7" creationId="{2904BDE2-B63A-727D-F122-F682B0CA267F}"/>
          </ac:picMkLst>
        </pc:picChg>
      </pc:sldChg>
      <pc:sldChg chg="modSp mod">
        <pc:chgData name="Axel LAMBERT" userId="f6c49812-664b-481b-90c3-06292c04be05" providerId="ADAL" clId="{BDA1801A-6285-4D7F-AF12-390FDF81CF29}" dt="2024-02-05T15:05:06.602" v="7" actId="14100"/>
        <pc:sldMkLst>
          <pc:docMk/>
          <pc:sldMk cId="3439313279" sldId="320"/>
        </pc:sldMkLst>
        <pc:picChg chg="mod">
          <ac:chgData name="Axel LAMBERT" userId="f6c49812-664b-481b-90c3-06292c04be05" providerId="ADAL" clId="{BDA1801A-6285-4D7F-AF12-390FDF81CF29}" dt="2024-02-05T15:05:06.602" v="7" actId="14100"/>
          <ac:picMkLst>
            <pc:docMk/>
            <pc:sldMk cId="3439313279" sldId="320"/>
            <ac:picMk id="7" creationId="{ACFC2007-8438-42CC-9710-BEA8ED83D892}"/>
          </ac:picMkLst>
        </pc:picChg>
        <pc:picChg chg="mod">
          <ac:chgData name="Axel LAMBERT" userId="f6c49812-664b-481b-90c3-06292c04be05" providerId="ADAL" clId="{BDA1801A-6285-4D7F-AF12-390FDF81CF29}" dt="2024-02-05T15:04:55.154" v="2" actId="14100"/>
          <ac:picMkLst>
            <pc:docMk/>
            <pc:sldMk cId="3439313279" sldId="320"/>
            <ac:picMk id="9" creationId="{7AFE81A4-4A6C-419A-8208-7CAD9E56E3BF}"/>
          </ac:picMkLst>
        </pc:picChg>
        <pc:picChg chg="mod">
          <ac:chgData name="Axel LAMBERT" userId="f6c49812-664b-481b-90c3-06292c04be05" providerId="ADAL" clId="{BDA1801A-6285-4D7F-AF12-390FDF81CF29}" dt="2024-02-05T15:04:57.107" v="3" actId="1076"/>
          <ac:picMkLst>
            <pc:docMk/>
            <pc:sldMk cId="3439313279" sldId="320"/>
            <ac:picMk id="10" creationId="{83FECB26-FE27-4295-AC15-4C67F889AD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7093AC-A3C9-4D30-A81E-7642563FF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D4E206-3B4E-4D8A-A118-7B6E66D5D5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2D8A-FE55-4377-ADFC-C2F4D676290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388DD1-94E6-4144-8239-9B65F1151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FCFD29-D49E-4568-B918-374808600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1C71-60B8-4970-9931-544EA078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05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70A7-B549-4D5C-9C29-7B34FADD1AE7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C893-BBFD-4EDB-B14A-EE98779AA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Bienvenue</a:t>
            </a:r>
          </a:p>
          <a:p>
            <a:r>
              <a:rPr lang="fr-FR" dirty="0"/>
              <a:t>Une étude finalisée – on vous sollicite avant publication mais les résultats sont globalement stabilisé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21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99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L’idée de la présentation c’est après un rapide rappel de vous présenter les conclusions de l’évaluation et de les illustrer avec des intersections sur lesquelles il y a des enjeux de cohabitation avec les TC (tram et si on a le temps bus en site propre)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8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95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78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2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3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00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à l’oral du fonctionnement et du cadre réglementaire de ces signalisations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C893-BBFD-4EDB-B14A-EE98779AAE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15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4F82EC33-5DD8-41F7-B096-CE20C4866F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419767"/>
            <a:ext cx="12191999" cy="543823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C34D0-D063-4C4F-BA37-4FD01E452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343" y="2390446"/>
            <a:ext cx="1710705" cy="699404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1D9260B-15D2-4561-A34B-3E4C2A855E4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65343" y="3202408"/>
            <a:ext cx="1459970" cy="453183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8E32CA-ED58-43B7-AB49-95682B031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02" y="191775"/>
            <a:ext cx="2254898" cy="6549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A8346B2-0559-4ACC-B78C-2FA83D2B31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" y="118082"/>
            <a:ext cx="1182282" cy="1073087"/>
          </a:xfrm>
          <a:prstGeom prst="rect">
            <a:avLst/>
          </a:prstGeom>
        </p:spPr>
      </p:pic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A220B97B-DEE2-4436-B72E-DDD6D0804CB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65343" y="3768149"/>
            <a:ext cx="711368" cy="360850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683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+ puces sur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43" y="1612593"/>
            <a:ext cx="10860880" cy="2811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EF7757"/>
                </a:solidFill>
              </a:defRPr>
            </a:lvl1pPr>
            <a:lvl2pPr marL="342900" indent="-180000" defTabSz="720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0000" algn="l"/>
              </a:tabLst>
              <a:defRPr>
                <a:solidFill>
                  <a:srgbClr val="292574"/>
                </a:solidFill>
              </a:defRPr>
            </a:lvl2pPr>
            <a:lvl3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rgbClr val="292574"/>
                </a:solidFill>
              </a:defRPr>
            </a:lvl3pPr>
            <a:lvl4pPr marL="1044000" indent="-1800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rgbClr val="292574"/>
                </a:solidFill>
              </a:defRPr>
            </a:lvl4pPr>
            <a:lvl5pPr marL="1332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479C3-5E68-45D9-945F-2499EEDFDF5F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D06037B-E71F-4A60-B852-4FA0FC368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37315B0-F01C-4E0C-B522-498F8D5B7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6455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7899" y="1736079"/>
            <a:ext cx="3601896" cy="3883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EF7757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79F56333-245D-43EA-ADFB-D66C5F73F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5020" y="1736079"/>
            <a:ext cx="3601896" cy="3883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EF7757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pic>
        <p:nvPicPr>
          <p:cNvPr id="7" name="Graphique 6" descr="Point d’insertion vers la droite avec un remplissage uni">
            <a:extLst>
              <a:ext uri="{FF2B5EF4-FFF2-40B4-BE49-F238E27FC236}">
                <a16:creationId xmlns:a16="http://schemas.microsoft.com/office/drawing/2014/main" id="{0204EE1B-E681-4498-9C5F-D81BAC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1" y="1736079"/>
            <a:ext cx="1243755" cy="13039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A977BC-F75B-4F57-8331-5E2D20DB931C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CBD0FFA-5AC5-4098-A1AF-955E3A61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36CF58B-627F-4B99-B567-BAF1DDFEBD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+ imag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B644907-5F1A-4779-A6E8-72ADC180A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362075"/>
            <a:ext cx="12192000" cy="428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7899" y="1736079"/>
            <a:ext cx="3601896" cy="28079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79F56333-245D-43EA-ADFB-D66C5F73F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5020" y="1736079"/>
            <a:ext cx="3601896" cy="28079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90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02B8C3-FBBA-4F05-B608-E988D8335948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12B275F-FACD-4503-9066-4AD7C83FC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BF9666E-829B-419C-BCE6-83F746E91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50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2A757152-862D-41C6-8E87-B0291B630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600" y="1612800"/>
            <a:ext cx="5014022" cy="3883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EF7757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454752-B7A2-4D11-8406-95A1AC3C0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6125" y="1612788"/>
            <a:ext cx="5489575" cy="38831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4DF5-BDCA-4D61-B1B3-164C88F21D19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D4CCF84-3F9B-4F4F-825F-3E497D775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2E6660-023E-4494-BB63-72FF4D90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265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Evaluation M12-R19 sur la Métropole</a:t>
            </a:r>
            <a:br>
              <a:rPr lang="fr-FR" dirty="0"/>
            </a:br>
            <a:r>
              <a:rPr lang="fr-FR" dirty="0"/>
              <a:t>de Lyon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2A757152-862D-41C6-8E87-B0291B630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600" y="1612800"/>
            <a:ext cx="2940049" cy="3883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EF7757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18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rgbClr val="292574"/>
                </a:solidFill>
              </a:defRPr>
            </a:lvl3pPr>
            <a:lvl4pPr marL="3600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rgbClr val="292574"/>
                </a:solidFill>
              </a:defRPr>
            </a:lvl4pPr>
            <a:lvl5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454752-B7A2-4D11-8406-95A1AC3C0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9953" y="1234911"/>
            <a:ext cx="3147621" cy="449658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871C6F2A-479A-4292-9529-8D30A53AD9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76728" y="1234910"/>
            <a:ext cx="3147621" cy="44965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02517-9D37-4CC1-B0B3-10AB3B1A5FB2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DBF415C-1CB2-4CEC-82EB-517C58FED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525F6B0-E688-4305-95F4-109168BDD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BEA5001-93A4-4ED8-B4FC-9BAA94885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91" y="6062085"/>
            <a:ext cx="1585955" cy="5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16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2A757152-862D-41C6-8E87-B0291B630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089" y="2928508"/>
            <a:ext cx="5014022" cy="1981422"/>
          </a:xfrm>
          <a:prstGeom prst="rect">
            <a:avLst/>
          </a:prstGeom>
          <a:noFill/>
          <a:ln>
            <a:noFill/>
          </a:ln>
        </p:spPr>
        <p:txBody>
          <a:bodyPr tIns="216000"/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454752-B7A2-4D11-8406-95A1AC3C0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6125" y="1612788"/>
            <a:ext cx="5489575" cy="38831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A335B0F-FA28-4DD2-9AEF-07A3C8E86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43" y="2412747"/>
            <a:ext cx="665313" cy="665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B880F2-1895-459D-B973-8D8EA92E6818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79D027DB-4D4B-442A-A758-32C7C9D7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250D28-79A3-4E5D-9B90-DC5626530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3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43" y="1612593"/>
            <a:ext cx="10860880" cy="524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EF7757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2pPr>
            <a:lvl3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3pPr>
            <a:lvl4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85B68502-2358-4998-8598-CDFD693EC25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4042" y="2324407"/>
            <a:ext cx="3819525" cy="2921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13" name="Espace réservé du graphique 6">
            <a:extLst>
              <a:ext uri="{FF2B5EF4-FFF2-40B4-BE49-F238E27FC236}">
                <a16:creationId xmlns:a16="http://schemas.microsoft.com/office/drawing/2014/main" id="{6A34C75B-9DE5-4606-9638-4099633474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30135" y="2324407"/>
            <a:ext cx="6584787" cy="2921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11444-7C26-4559-870B-3F303184740D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25CD338-F6E2-4D78-BE53-0E343683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281B5D8-589E-4B57-8E97-C463B119D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720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43" y="1612593"/>
            <a:ext cx="10860880" cy="524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2pPr>
            <a:lvl3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3pPr>
            <a:lvl4pPr marL="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15B9AB7B-616F-4B19-9F56-4746430B432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4042" y="2478780"/>
            <a:ext cx="10860879" cy="2959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46B6D-0B87-437A-86E3-584467234865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7615AEF8-F3F4-483F-AE80-AC0476E18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6B791A-7C12-444D-B4B5-EB5C3ECE3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44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B644907-5F1A-4779-A6E8-72ADC180A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56483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052" y="3634453"/>
            <a:ext cx="3601896" cy="12158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3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DCCADD-095B-4A1C-A168-3B2A5145D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917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8">
            <a:extLst>
              <a:ext uri="{FF2B5EF4-FFF2-40B4-BE49-F238E27FC236}">
                <a16:creationId xmlns:a16="http://schemas.microsoft.com/office/drawing/2014/main" id="{CEEF1F50-769F-470C-BA24-36CB2FD73B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419768"/>
            <a:ext cx="12192000" cy="4735936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1D9260B-15D2-4561-A34B-3E4C2A855E4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57952" y="3339618"/>
            <a:ext cx="3971888" cy="453183"/>
          </a:xfrm>
          <a:prstGeom prst="rect">
            <a:avLst/>
          </a:prstGeom>
          <a:solidFill>
            <a:srgbClr val="EF7757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9AC9F9C-3A36-4F59-B489-858BE9689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02" y="191775"/>
            <a:ext cx="2254898" cy="654988"/>
          </a:xfrm>
          <a:prstGeom prst="rect">
            <a:avLst/>
          </a:prstGeom>
        </p:spPr>
      </p:pic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2F790E24-B93F-4AB4-9BF4-33ED3EE194B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457952" y="4179824"/>
            <a:ext cx="711368" cy="360850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1DE7EC-FD0D-4578-8EC3-F22C1320D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" y="118082"/>
            <a:ext cx="1182282" cy="107308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3239287-7D97-48E5-A19B-4BF09622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725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C34D0-D063-4C4F-BA37-4FD01E452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3495" y="2592917"/>
            <a:ext cx="1710705" cy="699404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1D9260B-15D2-4561-A34B-3E4C2A855E4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23495" y="3662336"/>
            <a:ext cx="1459970" cy="453183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8DC4F-77B1-40D7-87C2-20C08A15A157}"/>
              </a:ext>
            </a:extLst>
          </p:cNvPr>
          <p:cNvSpPr/>
          <p:nvPr userDrawn="1"/>
        </p:nvSpPr>
        <p:spPr>
          <a:xfrm>
            <a:off x="0" y="6559420"/>
            <a:ext cx="12191999" cy="2985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E4A92-9148-4802-B8A0-5848F9F4B52A}"/>
              </a:ext>
            </a:extLst>
          </p:cNvPr>
          <p:cNvSpPr/>
          <p:nvPr userDrawn="1"/>
        </p:nvSpPr>
        <p:spPr>
          <a:xfrm>
            <a:off x="-1" y="6420496"/>
            <a:ext cx="12192000" cy="45719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B3159CE-DB40-4A61-84D0-D33D6D6B0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02" y="191775"/>
            <a:ext cx="2254898" cy="654988"/>
          </a:xfrm>
          <a:prstGeom prst="rect">
            <a:avLst/>
          </a:prstGeom>
        </p:spPr>
      </p:pic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30ED8E22-0AB7-4925-BD50-414D831C762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923495" y="4485534"/>
            <a:ext cx="711368" cy="360850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124FC8-C7D1-4A6F-8B73-9C5E047EB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" y="118082"/>
            <a:ext cx="1182282" cy="1073087"/>
          </a:xfrm>
          <a:prstGeom prst="rect">
            <a:avLst/>
          </a:prstGeom>
        </p:spPr>
      </p:pic>
      <p:sp>
        <p:nvSpPr>
          <p:cNvPr id="12" name="Graphique 4" descr="Point d’insertion vers la droite avec un remplissage uni">
            <a:extLst>
              <a:ext uri="{FF2B5EF4-FFF2-40B4-BE49-F238E27FC236}">
                <a16:creationId xmlns:a16="http://schemas.microsoft.com/office/drawing/2014/main" id="{3E97A8DE-FDAB-4DE9-8F38-D0E72D979FC2}"/>
              </a:ext>
            </a:extLst>
          </p:cNvPr>
          <p:cNvSpPr/>
          <p:nvPr userDrawn="1"/>
        </p:nvSpPr>
        <p:spPr>
          <a:xfrm>
            <a:off x="1312142" y="2672871"/>
            <a:ext cx="309505" cy="538229"/>
          </a:xfrm>
          <a:custGeom>
            <a:avLst/>
            <a:gdLst>
              <a:gd name="connsiteX0" fmla="*/ 40424 w 309505"/>
              <a:gd name="connsiteY0" fmla="*/ 538229 h 538229"/>
              <a:gd name="connsiteX1" fmla="*/ 10 w 309505"/>
              <a:gd name="connsiteY1" fmla="*/ 497824 h 538229"/>
              <a:gd name="connsiteX2" fmla="*/ 228686 w 309505"/>
              <a:gd name="connsiteY2" fmla="*/ 269148 h 538229"/>
              <a:gd name="connsiteX3" fmla="*/ 0 w 309505"/>
              <a:gd name="connsiteY3" fmla="*/ 40405 h 538229"/>
              <a:gd name="connsiteX4" fmla="*/ 40415 w 309505"/>
              <a:gd name="connsiteY4" fmla="*/ 0 h 538229"/>
              <a:gd name="connsiteX5" fmla="*/ 309505 w 309505"/>
              <a:gd name="connsiteY5" fmla="*/ 269148 h 538229"/>
              <a:gd name="connsiteX6" fmla="*/ 40424 w 309505"/>
              <a:gd name="connsiteY6" fmla="*/ 538229 h 5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05" h="538229">
                <a:moveTo>
                  <a:pt x="40424" y="538229"/>
                </a:moveTo>
                <a:lnTo>
                  <a:pt x="10" y="497824"/>
                </a:lnTo>
                <a:lnTo>
                  <a:pt x="228686" y="269148"/>
                </a:lnTo>
                <a:lnTo>
                  <a:pt x="0" y="40405"/>
                </a:lnTo>
                <a:lnTo>
                  <a:pt x="40415" y="0"/>
                </a:lnTo>
                <a:lnTo>
                  <a:pt x="309505" y="269148"/>
                </a:lnTo>
                <a:lnTo>
                  <a:pt x="40424" y="53822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FC3F64-1B1F-4EF7-AA8F-AA39E4FAD767}"/>
              </a:ext>
            </a:extLst>
          </p:cNvPr>
          <p:cNvSpPr/>
          <p:nvPr userDrawn="1"/>
        </p:nvSpPr>
        <p:spPr>
          <a:xfrm>
            <a:off x="0" y="0"/>
            <a:ext cx="12192000" cy="54483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6F274D38-A451-4D32-9078-57FC37527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7815E63E-6780-4FA6-AFF9-3AC7CD0E79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43" y="1612593"/>
            <a:ext cx="3302948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90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7A8FD082-FB08-4A28-8D5A-91D3D2F18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356" y="1612593"/>
            <a:ext cx="3302948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645750" indent="-285750">
              <a:lnSpc>
                <a:spcPct val="100000"/>
              </a:lnSpc>
              <a:buNone/>
              <a:defRPr lang="fr-FR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5750" indent="-285750">
              <a:lnSpc>
                <a:spcPct val="100000"/>
              </a:lnSpc>
              <a:buNone/>
              <a:defRPr lang="fr-FR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540000" lvl="2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marL="720000" lvl="3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Quatrième niveau</a:t>
            </a:r>
          </a:p>
          <a:p>
            <a:pPr marL="900000" lvl="4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45DD6E8-A861-4B66-937F-5E11AE867C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9788" y="0"/>
            <a:ext cx="5002212" cy="54483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D5DBEB2-A0DF-49AF-91AB-97E288C02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4042" y="455544"/>
            <a:ext cx="6354261" cy="92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D68159-154B-4ECE-A776-694C50CCF1CA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7ADAFE-D55B-444C-810E-527943722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7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 userDrawn="1">
          <p15:clr>
            <a:srgbClr val="FBAE40"/>
          </p15:clr>
        </p15:guide>
        <p15:guide id="2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6F274D38-A451-4D32-9078-57FC37527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7815E63E-6780-4FA6-AFF9-3AC7CD0E79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2455" y="2012879"/>
            <a:ext cx="4089677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292574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90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D66D1F7-3B0B-4B4C-A16A-91C421755D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1958" y="1999456"/>
            <a:ext cx="4089677" cy="32476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292574"/>
                </a:solidFill>
              </a:defRPr>
            </a:lvl1pPr>
            <a:lvl2pPr marL="1800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292574"/>
                </a:solidFill>
              </a:defRPr>
            </a:lvl2pPr>
            <a:lvl3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92574"/>
                </a:solidFill>
              </a:defRPr>
            </a:lvl3pPr>
            <a:lvl4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292574"/>
                </a:solidFill>
              </a:defRPr>
            </a:lvl4pPr>
            <a:lvl5pPr marL="90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510C575-17A2-4D3E-BADD-434C8C1B08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55544"/>
            <a:ext cx="1710705" cy="699404"/>
          </a:xfrm>
          <a:prstGeom prst="rect">
            <a:avLst/>
          </a:prstGeom>
          <a:solidFill>
            <a:srgbClr val="EF7757"/>
          </a:solidFill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2D98DEE-152E-4802-930B-37703A02A9B7}"/>
              </a:ext>
            </a:extLst>
          </p:cNvPr>
          <p:cNvCxnSpPr/>
          <p:nvPr userDrawn="1"/>
        </p:nvCxnSpPr>
        <p:spPr>
          <a:xfrm>
            <a:off x="5806911" y="1999456"/>
            <a:ext cx="0" cy="3247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0174F1D3-78BD-442A-9469-2FFB32050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D6677770-ADB7-42C0-BAE5-FADB68E551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4483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C34D0-D063-4C4F-BA37-4FD01E452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700" y="3019910"/>
            <a:ext cx="5167770" cy="594247"/>
          </a:xfrm>
          <a:prstGeom prst="rect">
            <a:avLst/>
          </a:prstGeom>
          <a:noFill/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35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6F274D38-A451-4D32-9078-57FC37527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13A5A3-8904-485F-B527-38584A149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0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FC3F64-1B1F-4EF7-AA8F-AA39E4FAD767}"/>
              </a:ext>
            </a:extLst>
          </p:cNvPr>
          <p:cNvSpPr/>
          <p:nvPr userDrawn="1"/>
        </p:nvSpPr>
        <p:spPr>
          <a:xfrm>
            <a:off x="0" y="0"/>
            <a:ext cx="12192000" cy="54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C34D0-D063-4C4F-BA37-4FD01E452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700" y="3019910"/>
            <a:ext cx="5167770" cy="594247"/>
          </a:xfrm>
          <a:prstGeom prst="rect">
            <a:avLst/>
          </a:prstGeom>
          <a:noFill/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35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6F274D38-A451-4D32-9078-57FC37527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269E73-DD77-4EE5-A7B5-E5D9E2D76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C34D0-D063-4C4F-BA37-4FD01E452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700" y="3019910"/>
            <a:ext cx="5167770" cy="594247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35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6F274D38-A451-4D32-9078-57FC37527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6" name="Graphique 5" descr="Point d’insertion vers la droite avec un remplissage uni">
            <a:extLst>
              <a:ext uri="{FF2B5EF4-FFF2-40B4-BE49-F238E27FC236}">
                <a16:creationId xmlns:a16="http://schemas.microsoft.com/office/drawing/2014/main" id="{00FC9D27-7BA3-4E52-BCDB-4B19C9297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192" y="2859833"/>
            <a:ext cx="914400" cy="914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0CC4C3-FA63-4659-ABF3-A55040D01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 sur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CA3A4-41FF-4CB1-B9F1-A6ACA1A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500" b="1" cap="all" baseline="0">
                <a:solidFill>
                  <a:srgbClr val="EF775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36F1F85-97A6-483D-B858-86C49B951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968" y="6211558"/>
            <a:ext cx="3053922" cy="31895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EF775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08C9E0E-7166-4855-A563-70C531DFD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43" y="1612593"/>
            <a:ext cx="10860880" cy="2811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EF7757"/>
                </a:solidFill>
              </a:defRPr>
            </a:lvl1pPr>
            <a:lvl2pPr marL="18000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2pPr>
            <a:lvl3pPr marL="36000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3pPr>
            <a:lvl4pPr marL="540000" indent="0">
              <a:lnSpc>
                <a:spcPct val="100000"/>
              </a:lnSpc>
              <a:buNone/>
              <a:defRPr>
                <a:solidFill>
                  <a:srgbClr val="292574"/>
                </a:solidFill>
              </a:defRPr>
            </a:lvl4pPr>
            <a:lvl5pPr marL="720000" indent="0">
              <a:lnSpc>
                <a:spcPct val="100000"/>
              </a:lnSpc>
              <a:buNone/>
              <a:defRPr sz="1600">
                <a:solidFill>
                  <a:srgbClr val="292574"/>
                </a:solidFill>
              </a:defRPr>
            </a:lvl5pPr>
            <a:lvl6pPr marL="2286000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56D0D-9D57-471D-8FDF-B67775D04D2E}"/>
              </a:ext>
            </a:extLst>
          </p:cNvPr>
          <p:cNvSpPr/>
          <p:nvPr userDrawn="1"/>
        </p:nvSpPr>
        <p:spPr>
          <a:xfrm>
            <a:off x="1" y="388487"/>
            <a:ext cx="304800" cy="707886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479C3-5E68-45D9-945F-2499EEDFDF5F}"/>
              </a:ext>
            </a:extLst>
          </p:cNvPr>
          <p:cNvSpPr/>
          <p:nvPr userDrawn="1"/>
        </p:nvSpPr>
        <p:spPr>
          <a:xfrm>
            <a:off x="11573460" y="5994000"/>
            <a:ext cx="360000" cy="864000"/>
          </a:xfrm>
          <a:prstGeom prst="rect">
            <a:avLst/>
          </a:prstGeom>
          <a:solidFill>
            <a:srgbClr val="EF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D06037B-E71F-4A60-B852-4FA0FC368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 vert="horz" wrap="none" lIns="72000" tIns="72000" rIns="72000" bIns="7200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DB28D779-26CF-48CC-83DD-609F16CD81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08F994-05C0-4FEA-974E-BC09854DF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4" y="6062085"/>
            <a:ext cx="2614574" cy="6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802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8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67" r:id="rId5"/>
    <p:sldLayoutId id="2147483655" r:id="rId6"/>
    <p:sldLayoutId id="2147483664" r:id="rId7"/>
    <p:sldLayoutId id="2147483668" r:id="rId8"/>
    <p:sldLayoutId id="2147483652" r:id="rId9"/>
    <p:sldLayoutId id="2147483666" r:id="rId10"/>
    <p:sldLayoutId id="2147483657" r:id="rId11"/>
    <p:sldLayoutId id="2147483661" r:id="rId12"/>
    <p:sldLayoutId id="2147483658" r:id="rId13"/>
    <p:sldLayoutId id="2147483659" r:id="rId14"/>
    <p:sldLayoutId id="2147483663" r:id="rId15"/>
    <p:sldLayoutId id="2147483660" r:id="rId16"/>
    <p:sldLayoutId id="2147483662" r:id="rId17"/>
    <p:sldLayoutId id="214748366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hyperlink" Target="https://doc.cerema.fr/Default/doc/SYRACUSE/17171/plan-d-actions-pour-les-mobilites-actives-pama-mieux-partager-l-espace-public-les-regles-evoluent-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c.cerema.fr/Default/doc/SYRACUSE/20863/rendre-sa-voirie-cyclable-les-cles-de-la-reussi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erema.fr/fr/actualites/concevoir-sa-velorue-cyclistes-nombre-circulation-apais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AB077B3-B34D-4880-9432-A54D2CCA0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6" b="29100"/>
          <a:stretch/>
        </p:blipFill>
        <p:spPr>
          <a:xfrm>
            <a:off x="0" y="1722109"/>
            <a:ext cx="12192000" cy="513589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DCABD76-5D4D-4EFB-AA32-0F735EF8D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343" y="2390446"/>
            <a:ext cx="11375505" cy="699404"/>
          </a:xfrm>
        </p:spPr>
        <p:txBody>
          <a:bodyPr/>
          <a:lstStyle/>
          <a:p>
            <a:r>
              <a:rPr lang="fr-FR" dirty="0"/>
              <a:t>réseau cyclable à haut niveau de service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C0AD34-D253-43E8-86E3-9721171A6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343" y="3593026"/>
            <a:ext cx="4880778" cy="453183"/>
          </a:xfrm>
        </p:spPr>
        <p:txBody>
          <a:bodyPr/>
          <a:lstStyle/>
          <a:p>
            <a:r>
              <a:rPr lang="fr-FR" dirty="0"/>
              <a:t>Principes et caractéristiques techniques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37B54F-5C49-4D5D-9FDA-939024423E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343" y="4158767"/>
            <a:ext cx="1586607" cy="360850"/>
          </a:xfrm>
        </p:spPr>
        <p:txBody>
          <a:bodyPr/>
          <a:lstStyle/>
          <a:p>
            <a:r>
              <a:rPr lang="fr-FR" dirty="0"/>
              <a:t>18 janvier 2024</a:t>
            </a:r>
          </a:p>
        </p:txBody>
      </p:sp>
    </p:spTree>
    <p:extLst>
      <p:ext uri="{BB962C8B-B14F-4D97-AF65-F5344CB8AC3E}">
        <p14:creationId xmlns:p14="http://schemas.microsoft.com/office/powerpoint/2010/main" val="94626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/>
              <a:t>Critères transversaux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5D8F40-45F5-4EC2-9BD1-E53E36974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057900"/>
            <a:ext cx="11116271" cy="1903502"/>
          </a:xfrm>
        </p:spPr>
        <p:txBody>
          <a:bodyPr/>
          <a:lstStyle/>
          <a:p>
            <a:pPr lvl="3"/>
            <a:r>
              <a:rPr lang="fr-FR" sz="2400" dirty="0"/>
              <a:t>Rayons de courbure</a:t>
            </a:r>
          </a:p>
          <a:p>
            <a:pPr lvl="3"/>
            <a:r>
              <a:rPr lang="fr-FR" sz="2400" dirty="0"/>
              <a:t>Continuité</a:t>
            </a:r>
          </a:p>
          <a:p>
            <a:pPr lvl="3"/>
            <a:r>
              <a:rPr lang="fr-FR" sz="2400" dirty="0"/>
              <a:t>Traitement des intersections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FC2007-8438-42CC-9710-BEA8ED8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187" y="3083482"/>
            <a:ext cx="2625470" cy="24996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3FECB26-FE27-4295-AC15-4C67F889A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06" t="53047" r="36398"/>
          <a:stretch/>
        </p:blipFill>
        <p:spPr>
          <a:xfrm>
            <a:off x="6004562" y="2961402"/>
            <a:ext cx="2621280" cy="24996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FE81A4-4A6C-419A-8208-7CAD9E56E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2992330"/>
            <a:ext cx="2615622" cy="23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/>
              <a:t>Identité visuelle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5D8F40-45F5-4EC2-9BD1-E53E36974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719" y="1525498"/>
            <a:ext cx="5218962" cy="4245382"/>
          </a:xfrm>
        </p:spPr>
        <p:txBody>
          <a:bodyPr/>
          <a:lstStyle/>
          <a:p>
            <a:pPr lvl="3"/>
            <a:r>
              <a:rPr lang="fr-FR" sz="2400" dirty="0"/>
              <a:t>Un cadre réglementaire limité</a:t>
            </a:r>
          </a:p>
          <a:p>
            <a:pPr lvl="3"/>
            <a:r>
              <a:rPr lang="fr-FR" sz="2400" dirty="0"/>
              <a:t>Malgré des enjeux: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Identification et compréhension du réseau par les usagers :</a:t>
            </a:r>
          </a:p>
          <a:p>
            <a:pPr marL="1005750" lvl="4" indent="-285750">
              <a:buFont typeface="Arial" panose="020B0604020202020204" pitchFamily="34" charset="0"/>
              <a:buChar char="•"/>
            </a:pPr>
            <a:r>
              <a:rPr lang="fr-FR" dirty="0"/>
              <a:t>Motorisés -&gt; plus grande vigilance et respect des priorités le cas échéant</a:t>
            </a:r>
          </a:p>
          <a:p>
            <a:pPr marL="1005750" lvl="4" indent="-285750">
              <a:buFont typeface="Arial" panose="020B0604020202020204" pitchFamily="34" charset="0"/>
              <a:buChar char="•"/>
            </a:pPr>
            <a:r>
              <a:rPr lang="fr-FR" dirty="0"/>
              <a:t>Cycles  -&gt; principe de rabattement</a:t>
            </a:r>
          </a:p>
          <a:p>
            <a:pPr marL="1005750" lvl="4" indent="-285750">
              <a:buFont typeface="Arial" panose="020B0604020202020204" pitchFamily="34" charset="0"/>
              <a:buChar char="•"/>
            </a:pPr>
            <a:r>
              <a:rPr lang="fr-FR" dirty="0"/>
              <a:t>Piétons -&gt; limiter la cohabitation sur ces aménagements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Valorisation du territoire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7F5CF0-4869-4F0B-9384-3402C588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853" y="144603"/>
            <a:ext cx="4196079" cy="2999509"/>
          </a:xfrm>
          <a:prstGeom prst="rect">
            <a:avLst/>
          </a:prstGeom>
        </p:spPr>
      </p:pic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1DC41B63-F16D-4166-ACDE-C42F20BFA036}"/>
              </a:ext>
            </a:extLst>
          </p:cNvPr>
          <p:cNvSpPr txBox="1">
            <a:spLocks/>
          </p:cNvSpPr>
          <p:nvPr/>
        </p:nvSpPr>
        <p:spPr>
          <a:xfrm>
            <a:off x="-482886" y="5580222"/>
            <a:ext cx="12448087" cy="6008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F7757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sz="1200" dirty="0"/>
              <a:t>Sources : Plan d’action pour les mobilités actives. Fiche n°14 : </a:t>
            </a:r>
            <a:r>
              <a:rPr lang="fr-FR" sz="1200" dirty="0">
                <a:hlinkClick r:id="rId4"/>
              </a:rPr>
              <a:t>https://doc.cerema.fr/Default/doc/SYRACUSE/17171/plan-d-actions-pour-les-mobilites-actives-pama-mieux-partager-l-espace-public-les-regles-evoluent-se</a:t>
            </a:r>
            <a:r>
              <a:rPr lang="fr-FR" sz="12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515A3C-63F7-4FC9-B5A5-C9B697DCD2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-266" r="7760" b="6131"/>
          <a:stretch/>
        </p:blipFill>
        <p:spPr>
          <a:xfrm rot="5400000">
            <a:off x="6294871" y="1997342"/>
            <a:ext cx="3209059" cy="3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AE4D2D5-169F-4BC1-9329-B2C29DC86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6" b="29100"/>
          <a:stretch/>
        </p:blipFill>
        <p:spPr>
          <a:xfrm>
            <a:off x="0" y="7609"/>
            <a:ext cx="12192000" cy="513589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22A11F-5A7A-478C-8D81-CE96B4254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5393E8-557E-4790-A852-3E9F6C0BF6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38877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D62B182-100D-48B8-822B-C1EB23909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6579BF-F9CF-4104-B852-2C4711946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2455" y="2012878"/>
            <a:ext cx="4089677" cy="3854522"/>
          </a:xfrm>
        </p:spPr>
        <p:txBody>
          <a:bodyPr/>
          <a:lstStyle/>
          <a:p>
            <a:r>
              <a:rPr lang="fr-FR" sz="2400" dirty="0"/>
              <a:t>Cadrage</a:t>
            </a:r>
            <a:endParaRPr lang="fr-FR" dirty="0"/>
          </a:p>
          <a:p>
            <a:pPr lvl="1"/>
            <a:r>
              <a:rPr lang="fr-FR" dirty="0"/>
              <a:t>Pourquoi RCHNS ?</a:t>
            </a:r>
          </a:p>
          <a:p>
            <a:pPr lvl="1"/>
            <a:r>
              <a:rPr lang="fr-FR" dirty="0"/>
              <a:t>Notion de réseau hiérarchisé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3D690-7CAC-484E-BA7C-815C066A9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1"/>
            <a:r>
              <a:rPr lang="fr-FR" sz="2400" dirty="0"/>
              <a:t>Domaine d’emploi et caractéristiques techniques</a:t>
            </a:r>
          </a:p>
          <a:p>
            <a:pPr lvl="1"/>
            <a:r>
              <a:rPr lang="fr-FR" dirty="0"/>
              <a:t>Mixité ou séparation ?</a:t>
            </a:r>
          </a:p>
          <a:p>
            <a:pPr lvl="1"/>
            <a:r>
              <a:rPr lang="fr-FR" dirty="0"/>
              <a:t>Piste cyclable</a:t>
            </a:r>
          </a:p>
          <a:p>
            <a:pPr lvl="1"/>
            <a:r>
              <a:rPr lang="fr-FR" dirty="0" err="1"/>
              <a:t>Vélorue</a:t>
            </a:r>
            <a:endParaRPr lang="fr-FR" dirty="0"/>
          </a:p>
          <a:p>
            <a:pPr lvl="1"/>
            <a:r>
              <a:rPr lang="fr-FR" dirty="0"/>
              <a:t>Critères transversaux</a:t>
            </a:r>
          </a:p>
          <a:p>
            <a:pPr lvl="1"/>
            <a:r>
              <a:rPr lang="fr-FR" dirty="0"/>
              <a:t>Identité visuelle</a:t>
            </a:r>
          </a:p>
          <a:p>
            <a:pPr lvl="1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B63288-2DDC-4993-8F7F-72809614F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86968"/>
            <a:ext cx="2877024" cy="6994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88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BF73B-FB40-4DD9-8FC2-1E9BCEBA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00" y="2810719"/>
            <a:ext cx="5167770" cy="1012631"/>
          </a:xfrm>
        </p:spPr>
        <p:txBody>
          <a:bodyPr/>
          <a:lstStyle/>
          <a:p>
            <a:r>
              <a:rPr lang="fr-FR" dirty="0"/>
              <a:t>Cadrage</a:t>
            </a:r>
            <a:br>
              <a:rPr lang="fr-FR" dirty="0"/>
            </a:br>
            <a:r>
              <a:rPr lang="fr-FR" sz="2800" dirty="0"/>
              <a:t>RCHNS ça parle moins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06579-AC1E-4E40-9152-640441603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968" y="6211558"/>
            <a:ext cx="3053922" cy="318959"/>
          </a:xfrm>
        </p:spPr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FD4DE5-9D43-4D8F-8111-12DE60F0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1671114"/>
            <a:ext cx="3434080" cy="3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/>
              <a:t>Pourquoi RCHNS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5D8F40-45F5-4EC2-9BD1-E53E36974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719" y="1525498"/>
            <a:ext cx="4954802" cy="1903502"/>
          </a:xfrm>
        </p:spPr>
        <p:txBody>
          <a:bodyPr/>
          <a:lstStyle/>
          <a:p>
            <a:pPr lvl="3"/>
            <a:r>
              <a:rPr lang="fr-FR" sz="2400" dirty="0"/>
              <a:t>Haut niveau de service : 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Sécurité  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Confort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Inclusivité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Efficacité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6497F62-EB99-4A04-B1DF-6A4B728910AB}"/>
              </a:ext>
            </a:extLst>
          </p:cNvPr>
          <p:cNvCxnSpPr>
            <a:cxnSpLocks/>
          </p:cNvCxnSpPr>
          <p:nvPr/>
        </p:nvCxnSpPr>
        <p:spPr>
          <a:xfrm>
            <a:off x="5756111" y="1576298"/>
            <a:ext cx="0" cy="1903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577B72B-FFA6-491B-A8B3-236B3B40CF89}"/>
              </a:ext>
            </a:extLst>
          </p:cNvPr>
          <p:cNvSpPr txBox="1">
            <a:spLocks/>
          </p:cNvSpPr>
          <p:nvPr/>
        </p:nvSpPr>
        <p:spPr>
          <a:xfrm>
            <a:off x="5935713" y="1525498"/>
            <a:ext cx="4954802" cy="19035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F7757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sz="2400" dirty="0"/>
              <a:t>Réseau express vélo : 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Rapidité (?)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3AE3C0-1B9B-4A22-B1B3-CE2906249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58" b="1108"/>
          <a:stretch/>
        </p:blipFill>
        <p:spPr>
          <a:xfrm>
            <a:off x="4172975" y="2550160"/>
            <a:ext cx="3166272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/>
              <a:t>Notion de réseau hiérarchisé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96EA83-8F50-45F3-9CAC-62A530A00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300" y="2087529"/>
            <a:ext cx="6294632" cy="30943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B0094D-286E-456A-B18A-67CEFA75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68" y="1576180"/>
            <a:ext cx="5592504" cy="41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BF73B-FB40-4DD9-8FC2-1E9BCEBA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00" y="2346651"/>
            <a:ext cx="5167770" cy="1940770"/>
          </a:xfrm>
        </p:spPr>
        <p:txBody>
          <a:bodyPr/>
          <a:lstStyle/>
          <a:p>
            <a:r>
              <a:rPr lang="fr-FR" dirty="0"/>
              <a:t>Domaine d’emploi et caractéristiques techniques</a:t>
            </a:r>
            <a:br>
              <a:rPr lang="fr-FR" dirty="0"/>
            </a:br>
            <a:r>
              <a:rPr lang="fr-FR" sz="2800" dirty="0"/>
              <a:t>On rentre dans le dur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06579-AC1E-4E40-9152-640441603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968" y="6211558"/>
            <a:ext cx="3053922" cy="318959"/>
          </a:xfrm>
        </p:spPr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A41DDB-ECE8-4CAE-B53F-E0EC2F22D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91" y="618671"/>
            <a:ext cx="4832209" cy="53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/>
              <a:t>Mixité ou séparation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5D8F40-45F5-4EC2-9BD1-E53E36974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719" y="1525498"/>
            <a:ext cx="4223282" cy="2386102"/>
          </a:xfrm>
        </p:spPr>
        <p:txBody>
          <a:bodyPr/>
          <a:lstStyle/>
          <a:p>
            <a:pPr lvl="3"/>
            <a:r>
              <a:rPr lang="fr-FR" sz="2400" dirty="0"/>
              <a:t>Comme pour les autres modes de déplacement, le HNS implique la séparation à quelques exceptions près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7C57A1-4C9D-4003-959F-63F4EF14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90" y="1106096"/>
            <a:ext cx="6925642" cy="5611008"/>
          </a:xfrm>
          <a:prstGeom prst="rect">
            <a:avLst/>
          </a:prstGeom>
        </p:spPr>
      </p:pic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3FAF3FE-BCCA-48A0-B9E3-2D39996E5EC8}"/>
              </a:ext>
            </a:extLst>
          </p:cNvPr>
          <p:cNvSpPr txBox="1">
            <a:spLocks/>
          </p:cNvSpPr>
          <p:nvPr/>
        </p:nvSpPr>
        <p:spPr>
          <a:xfrm>
            <a:off x="-392169" y="5344006"/>
            <a:ext cx="4771129" cy="6008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F7757"/>
                </a:solidFill>
                <a:latin typeface="+mn-lt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9257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sz="1400" dirty="0"/>
              <a:t>Source : Livret rendre sa voirie cyclable : </a:t>
            </a:r>
            <a:r>
              <a:rPr lang="fr-FR" sz="1400" dirty="0">
                <a:hlinkClick r:id="rId4"/>
              </a:rPr>
              <a:t>https://doc.cerema.fr/Default/doc/SYRACUSE/20863/rendre-sa-voirie-cyclable-les-cles-de-la-reussite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75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/>
              <a:t>Piste cyclable à haut niveau de service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5D8F40-45F5-4EC2-9BD1-E53E36974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718" y="1525498"/>
            <a:ext cx="11116271" cy="1903502"/>
          </a:xfrm>
        </p:spPr>
        <p:txBody>
          <a:bodyPr/>
          <a:lstStyle/>
          <a:p>
            <a:pPr lvl="3"/>
            <a:r>
              <a:rPr lang="fr-FR" sz="2400" dirty="0"/>
              <a:t>Caractéristiques techniques : 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Chaussée réservée aux cycles et </a:t>
            </a:r>
            <a:r>
              <a:rPr lang="fr-FR" u="sng" dirty="0"/>
              <a:t>séparée physiquement</a:t>
            </a:r>
            <a:r>
              <a:rPr lang="fr-FR" dirty="0"/>
              <a:t> de la chaussée principale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Monodirectionnelle ou bidirectionnelle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Largeur recommandée : 2,5m et 4m (rappel des min : 2m et 3m)  </a:t>
            </a:r>
          </a:p>
          <a:p>
            <a:pPr marL="825750" lvl="3" indent="-285750">
              <a:buFont typeface="Arial" panose="020B0604020202020204" pitchFamily="34" charset="0"/>
              <a:buChar char="•"/>
            </a:pPr>
            <a:r>
              <a:rPr lang="fr-FR" dirty="0"/>
              <a:t>Traitement des séparateurs (lisible, détectable et qui pardonne)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B3D4FE-62E1-4E3A-85A5-0C22D11D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86" y="3336058"/>
            <a:ext cx="5601482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0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890A-BFC9-497A-8247-2D1C5781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42" y="426958"/>
            <a:ext cx="10860880" cy="630942"/>
          </a:xfrm>
        </p:spPr>
        <p:txBody>
          <a:bodyPr/>
          <a:lstStyle/>
          <a:p>
            <a:r>
              <a:rPr lang="fr-FR" dirty="0" err="1"/>
              <a:t>Vélorue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FAF61-F7BD-4B49-9C7A-9ECA2DF8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89" y="6187753"/>
            <a:ext cx="576943" cy="365125"/>
          </a:xfrm>
          <a:prstGeom prst="rect">
            <a:avLst/>
          </a:prstGeom>
        </p:spPr>
        <p:txBody>
          <a:bodyPr/>
          <a:lstStyle/>
          <a:p>
            <a:fld id="{DB28D779-26CF-48CC-83DD-609F16CD811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51662-B7C2-4669-BC29-EFF9C894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/>
              <a:t>Principes du réseau cyclable à haut niveau de service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E26065-9DED-4A88-95C4-036D3CB5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53" y="492879"/>
            <a:ext cx="6401693" cy="5001323"/>
          </a:xfrm>
          <a:prstGeom prst="rect">
            <a:avLst/>
          </a:prstGeom>
        </p:spPr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A04A995-0DD2-454E-8340-6892B89DC8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8842" y="5764265"/>
            <a:ext cx="8971280" cy="600856"/>
          </a:xfrm>
        </p:spPr>
        <p:txBody>
          <a:bodyPr/>
          <a:lstStyle/>
          <a:p>
            <a:pPr lvl="3"/>
            <a:r>
              <a:rPr lang="fr-FR" sz="1400" dirty="0"/>
              <a:t>Source : </a:t>
            </a:r>
            <a:r>
              <a:rPr lang="fr-FR" sz="1400" dirty="0">
                <a:hlinkClick r:id="rId4"/>
              </a:rPr>
              <a:t>https://www.cerema.fr/fr/actualites/concevoir-sa-velorue-cyclistes-nombre-circulation-apaisee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277626"/>
      </p:ext>
    </p:extLst>
  </p:cSld>
  <p:clrMapOvr>
    <a:masterClrMapping/>
  </p:clrMapOvr>
</p:sld>
</file>

<file path=ppt/theme/theme1.xml><?xml version="1.0" encoding="utf-8"?>
<a:theme xmlns:a="http://schemas.openxmlformats.org/drawingml/2006/main" name="Cerama">
  <a:themeElements>
    <a:clrScheme name="CER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7757"/>
      </a:accent1>
      <a:accent2>
        <a:srgbClr val="292574"/>
      </a:accent2>
      <a:accent3>
        <a:srgbClr val="B0CC4E"/>
      </a:accent3>
      <a:accent4>
        <a:srgbClr val="FDEB7D"/>
      </a:accent4>
      <a:accent5>
        <a:srgbClr val="7E97CE"/>
      </a:accent5>
      <a:accent6>
        <a:srgbClr val="60B46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4217a-f72a-4805-ae97-430a9f7dbf6c">
      <Terms xmlns="http://schemas.microsoft.com/office/infopath/2007/PartnerControls"/>
    </lcf76f155ced4ddcb4097134ff3c332f>
    <TaxCatchAll xmlns="511e4b92-75aa-4a0c-87c0-19258e365b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BBD6702AE7146BE5FA0956F473876" ma:contentTypeVersion="18" ma:contentTypeDescription="Crée un document." ma:contentTypeScope="" ma:versionID="b7946814539ab2cf6af28e1253169e2a">
  <xsd:schema xmlns:xsd="http://www.w3.org/2001/XMLSchema" xmlns:xs="http://www.w3.org/2001/XMLSchema" xmlns:p="http://schemas.microsoft.com/office/2006/metadata/properties" xmlns:ns2="511e4b92-75aa-4a0c-87c0-19258e365b4a" xmlns:ns3="e984217a-f72a-4805-ae97-430a9f7dbf6c" targetNamespace="http://schemas.microsoft.com/office/2006/metadata/properties" ma:root="true" ma:fieldsID="fdd21a69dd9cdde411bc986068b8769e" ns2:_="" ns3:_="">
    <xsd:import namespace="511e4b92-75aa-4a0c-87c0-19258e365b4a"/>
    <xsd:import namespace="e984217a-f72a-4805-ae97-430a9f7dbf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e4b92-75aa-4a0c-87c0-19258e365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ac3b99-50fe-41be-b625-a655205f582e}" ma:internalName="TaxCatchAll" ma:showField="CatchAllData" ma:web="511e4b92-75aa-4a0c-87c0-19258e365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217a-f72a-4805-ae97-430a9f7db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36e39d8-c684-47bb-adf5-931be4b9f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D501C-D063-430C-AC65-8266CA00852D}">
  <ds:schemaRefs>
    <ds:schemaRef ds:uri="http://schemas.microsoft.com/office/2006/metadata/properties"/>
    <ds:schemaRef ds:uri="http://schemas.microsoft.com/office/infopath/2007/PartnerControls"/>
    <ds:schemaRef ds:uri="e984217a-f72a-4805-ae97-430a9f7dbf6c"/>
    <ds:schemaRef ds:uri="511e4b92-75aa-4a0c-87c0-19258e365b4a"/>
  </ds:schemaRefs>
</ds:datastoreItem>
</file>

<file path=customXml/itemProps2.xml><?xml version="1.0" encoding="utf-8"?>
<ds:datastoreItem xmlns:ds="http://schemas.openxmlformats.org/officeDocument/2006/customXml" ds:itemID="{A706E05F-96F8-4365-A1D5-FAAE38DC5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e4b92-75aa-4a0c-87c0-19258e365b4a"/>
    <ds:schemaRef ds:uri="e984217a-f72a-4805-ae97-430a9f7dbf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29CF80-F9DD-4C4D-B63A-6FA9BEBA6F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545</Words>
  <Application>Microsoft Office PowerPoint</Application>
  <PresentationFormat>Grand écran</PresentationFormat>
  <Paragraphs>87</Paragraphs>
  <Slides>12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Cerama</vt:lpstr>
      <vt:lpstr>réseau cyclable à haut niveau de service</vt:lpstr>
      <vt:lpstr>Sommaire</vt:lpstr>
      <vt:lpstr>Cadrage RCHNS ça parle moins</vt:lpstr>
      <vt:lpstr>Pourquoi RCHNS ?</vt:lpstr>
      <vt:lpstr>Notion de réseau hiérarchisé</vt:lpstr>
      <vt:lpstr>Domaine d’emploi et caractéristiques techniques On rentre dans le dur</vt:lpstr>
      <vt:lpstr>Mixité ou séparation</vt:lpstr>
      <vt:lpstr>Piste cyclable à haut niveau de service</vt:lpstr>
      <vt:lpstr>Vélorue</vt:lpstr>
      <vt:lpstr>Critères transversaux</vt:lpstr>
      <vt:lpstr>Identité visuelle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Jean-Christophe MOREAU</dc:creator>
  <cp:lastModifiedBy>Axel LAMBERT</cp:lastModifiedBy>
  <cp:revision>193</cp:revision>
  <dcterms:created xsi:type="dcterms:W3CDTF">2022-02-17T09:50:23Z</dcterms:created>
  <dcterms:modified xsi:type="dcterms:W3CDTF">2024-02-06T09:23:55Z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0x0101003F6BBD6702AE7146BE5FA0956F473876</vt:lpwstr>
  </property>
  <property fmtid="{D5CDD505-2E9C-101B-9397-08002B2CF9AE}" pid="3" name="MediaServiceImageTags">
    <vt:lpwstr/>
  </property>
</Properties>
</file>